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64" r:id="rId5"/>
    <p:sldId id="263" r:id="rId6"/>
    <p:sldId id="287" r:id="rId7"/>
    <p:sldId id="292" r:id="rId8"/>
    <p:sldId id="266" r:id="rId9"/>
    <p:sldId id="293" r:id="rId10"/>
    <p:sldId id="294" r:id="rId11"/>
    <p:sldId id="260" r:id="rId12"/>
    <p:sldId id="272" r:id="rId13"/>
    <p:sldId id="273" r:id="rId14"/>
    <p:sldId id="275" r:id="rId15"/>
    <p:sldId id="276" r:id="rId16"/>
    <p:sldId id="278" r:id="rId17"/>
    <p:sldId id="285" r:id="rId18"/>
    <p:sldId id="288" r:id="rId19"/>
    <p:sldId id="289" r:id="rId20"/>
    <p:sldId id="297" r:id="rId21"/>
    <p:sldId id="295" r:id="rId22"/>
    <p:sldId id="296" r:id="rId23"/>
    <p:sldId id="282" r:id="rId24"/>
    <p:sldId id="284" r:id="rId25"/>
    <p:sldId id="283" r:id="rId26"/>
    <p:sldId id="268" r:id="rId27"/>
    <p:sldId id="269" r:id="rId28"/>
    <p:sldId id="298" r:id="rId29"/>
  </p:sldIdLst>
  <p:sldSz cx="12192000" cy="6858000"/>
  <p:notesSz cx="10020300" cy="68881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A6B"/>
    <a:srgbClr val="F8A034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56484" autoAdjust="0"/>
  </p:normalViewPr>
  <p:slideViewPr>
    <p:cSldViewPr snapToGrid="0">
      <p:cViewPr varScale="1">
        <p:scale>
          <a:sx n="49" d="100"/>
          <a:sy n="49" d="100"/>
        </p:scale>
        <p:origin x="1872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84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32EE7-739B-4DA4-8722-3D0D7ABFC19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F229799-D473-4DFC-B5AF-105AED91F1D6}">
      <dgm:prSet phldrT="[Text]" custT="1"/>
      <dgm:spPr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Extract</a:t>
          </a:r>
          <a:endParaRPr lang="de-DE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7A5B4D1-93B3-4F2C-8EF1-D859E7B9678B}" type="parTrans" cxnId="{A380F864-6B52-4710-8A5D-436D975715B5}">
      <dgm:prSet/>
      <dgm:spPr/>
      <dgm:t>
        <a:bodyPr/>
        <a:lstStyle/>
        <a:p>
          <a:endParaRPr lang="de-DE"/>
        </a:p>
      </dgm:t>
    </dgm:pt>
    <dgm:pt modelId="{B7DAE8C5-FFF6-4263-B0BA-77D66BF7B3A4}" type="sibTrans" cxnId="{A380F864-6B52-4710-8A5D-436D975715B5}">
      <dgm:prSet/>
      <dgm:spPr/>
      <dgm:t>
        <a:bodyPr/>
        <a:lstStyle/>
        <a:p>
          <a:endParaRPr lang="de-DE"/>
        </a:p>
      </dgm:t>
    </dgm:pt>
    <dgm:pt modelId="{96FB065E-FAE3-480D-919C-C124C6FF8A07}">
      <dgm:prSet phldrT="[Text]" custT="1"/>
      <dgm:spPr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Transform</a:t>
          </a:r>
        </a:p>
      </dgm:t>
    </dgm:pt>
    <dgm:pt modelId="{30B87BA8-58A3-4EB2-9481-20F08D1A22A7}" type="parTrans" cxnId="{2362A0B6-B72E-4663-8305-81D18E38D538}">
      <dgm:prSet/>
      <dgm:spPr/>
      <dgm:t>
        <a:bodyPr/>
        <a:lstStyle/>
        <a:p>
          <a:endParaRPr lang="de-DE"/>
        </a:p>
      </dgm:t>
    </dgm:pt>
    <dgm:pt modelId="{499F9744-AF7A-40E0-A87E-AB3478ECBDE8}" type="sibTrans" cxnId="{2362A0B6-B72E-4663-8305-81D18E38D538}">
      <dgm:prSet/>
      <dgm:spPr/>
      <dgm:t>
        <a:bodyPr/>
        <a:lstStyle/>
        <a:p>
          <a:endParaRPr lang="de-DE"/>
        </a:p>
      </dgm:t>
    </dgm:pt>
    <dgm:pt modelId="{C55D4D1A-5BE1-4B11-AE65-40C6A480662E}">
      <dgm:prSet phldrT="[Text]" custT="1"/>
      <dgm:spPr>
        <a:solidFill>
          <a:srgbClr val="F8A034"/>
        </a:solidFill>
      </dgm:spPr>
      <dgm:t>
        <a:bodyPr/>
        <a:lstStyle/>
        <a:p>
          <a:r>
            <a:rPr lang="de-DE" sz="2000" dirty="0">
              <a:latin typeface="Arial" panose="020B0604020202020204" pitchFamily="34" charset="0"/>
              <a:cs typeface="Arial" panose="020B0604020202020204" pitchFamily="34" charset="0"/>
            </a:rPr>
            <a:t>Load</a:t>
          </a:r>
        </a:p>
      </dgm:t>
    </dgm:pt>
    <dgm:pt modelId="{517DA3A8-F67B-440B-8155-3D1816419296}" type="parTrans" cxnId="{E7CB9BCC-6D68-4C50-8C84-9A7BF3F2DC9B}">
      <dgm:prSet/>
      <dgm:spPr/>
      <dgm:t>
        <a:bodyPr/>
        <a:lstStyle/>
        <a:p>
          <a:endParaRPr lang="de-DE"/>
        </a:p>
      </dgm:t>
    </dgm:pt>
    <dgm:pt modelId="{C59E1C63-98AD-4E02-8DBB-8DACCC903E80}" type="sibTrans" cxnId="{E7CB9BCC-6D68-4C50-8C84-9A7BF3F2DC9B}">
      <dgm:prSet/>
      <dgm:spPr/>
      <dgm:t>
        <a:bodyPr/>
        <a:lstStyle/>
        <a:p>
          <a:endParaRPr lang="de-DE"/>
        </a:p>
      </dgm:t>
    </dgm:pt>
    <dgm:pt modelId="{00FEEBB6-F0AC-49DD-BA61-90D9450BAA78}" type="pres">
      <dgm:prSet presAssocID="{7C832EE7-739B-4DA4-8722-3D0D7ABFC192}" presName="CompostProcess" presStyleCnt="0">
        <dgm:presLayoutVars>
          <dgm:dir/>
          <dgm:resizeHandles val="exact"/>
        </dgm:presLayoutVars>
      </dgm:prSet>
      <dgm:spPr/>
    </dgm:pt>
    <dgm:pt modelId="{380003AD-5FDD-48D4-B024-20011C980379}" type="pres">
      <dgm:prSet presAssocID="{7C832EE7-739B-4DA4-8722-3D0D7ABFC192}" presName="arrow" presStyleLbl="bgShp" presStyleIdx="0" presStyleCnt="1"/>
      <dgm:spPr>
        <a:solidFill>
          <a:srgbClr val="F8A034">
            <a:alpha val="36000"/>
          </a:srgbClr>
        </a:solidFill>
      </dgm:spPr>
    </dgm:pt>
    <dgm:pt modelId="{4BCD208A-487F-4A67-B5AD-4FFE073A26F1}" type="pres">
      <dgm:prSet presAssocID="{7C832EE7-739B-4DA4-8722-3D0D7ABFC192}" presName="linearProcess" presStyleCnt="0"/>
      <dgm:spPr/>
    </dgm:pt>
    <dgm:pt modelId="{BFAC44B0-5293-4CCD-95AF-7732A9653EBA}" type="pres">
      <dgm:prSet presAssocID="{9F229799-D473-4DFC-B5AF-105AED91F1D6}" presName="textNode" presStyleLbl="node1" presStyleIdx="0" presStyleCnt="3">
        <dgm:presLayoutVars>
          <dgm:bulletEnabled val="1"/>
        </dgm:presLayoutVars>
      </dgm:prSet>
      <dgm:spPr>
        <a:xfrm>
          <a:off x="1137" y="849250"/>
          <a:ext cx="1351698" cy="1132334"/>
        </a:xfrm>
        <a:prstGeom prst="roundRect">
          <a:avLst/>
        </a:prstGeom>
      </dgm:spPr>
    </dgm:pt>
    <dgm:pt modelId="{6A8C9540-291C-4581-B8B6-271E8AFB69B4}" type="pres">
      <dgm:prSet presAssocID="{B7DAE8C5-FFF6-4263-B0BA-77D66BF7B3A4}" presName="sibTrans" presStyleCnt="0"/>
      <dgm:spPr/>
    </dgm:pt>
    <dgm:pt modelId="{428F2462-FFB7-4B7E-BC18-3B642CEAED45}" type="pres">
      <dgm:prSet presAssocID="{96FB065E-FAE3-480D-919C-C124C6FF8A07}" presName="textNode" presStyleLbl="node1" presStyleIdx="1" presStyleCnt="3" custScaleX="130572">
        <dgm:presLayoutVars>
          <dgm:bulletEnabled val="1"/>
        </dgm:presLayoutVars>
      </dgm:prSet>
      <dgm:spPr>
        <a:xfrm>
          <a:off x="1447276" y="849250"/>
          <a:ext cx="1351698" cy="1132334"/>
        </a:xfrm>
        <a:prstGeom prst="roundRect">
          <a:avLst/>
        </a:prstGeom>
      </dgm:spPr>
    </dgm:pt>
    <dgm:pt modelId="{7EDCD3CD-A669-4FEC-873B-86DA403D1EA8}" type="pres">
      <dgm:prSet presAssocID="{499F9744-AF7A-40E0-A87E-AB3478ECBDE8}" presName="sibTrans" presStyleCnt="0"/>
      <dgm:spPr/>
    </dgm:pt>
    <dgm:pt modelId="{FC939C5C-9C0A-48DD-BF0F-EF5F266513DE}" type="pres">
      <dgm:prSet presAssocID="{C55D4D1A-5BE1-4B11-AE65-40C6A480662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380F864-6B52-4710-8A5D-436D975715B5}" srcId="{7C832EE7-739B-4DA4-8722-3D0D7ABFC192}" destId="{9F229799-D473-4DFC-B5AF-105AED91F1D6}" srcOrd="0" destOrd="0" parTransId="{17A5B4D1-93B3-4F2C-8EF1-D859E7B9678B}" sibTransId="{B7DAE8C5-FFF6-4263-B0BA-77D66BF7B3A4}"/>
    <dgm:cxn modelId="{3A051D97-19AF-4396-8DC3-69BD18952017}" type="presOf" srcId="{C55D4D1A-5BE1-4B11-AE65-40C6A480662E}" destId="{FC939C5C-9C0A-48DD-BF0F-EF5F266513DE}" srcOrd="0" destOrd="0" presId="urn:microsoft.com/office/officeart/2005/8/layout/hProcess9"/>
    <dgm:cxn modelId="{52C0B4A3-EF60-4F8F-BCB3-2369E83EDC9C}" type="presOf" srcId="{96FB065E-FAE3-480D-919C-C124C6FF8A07}" destId="{428F2462-FFB7-4B7E-BC18-3B642CEAED45}" srcOrd="0" destOrd="0" presId="urn:microsoft.com/office/officeart/2005/8/layout/hProcess9"/>
    <dgm:cxn modelId="{86F7DCA4-E49B-47D7-BD33-EBAA7C85FB47}" type="presOf" srcId="{9F229799-D473-4DFC-B5AF-105AED91F1D6}" destId="{BFAC44B0-5293-4CCD-95AF-7732A9653EBA}" srcOrd="0" destOrd="0" presId="urn:microsoft.com/office/officeart/2005/8/layout/hProcess9"/>
    <dgm:cxn modelId="{8335E3AA-7C5D-4CCE-9799-E9AE8D828306}" type="presOf" srcId="{7C832EE7-739B-4DA4-8722-3D0D7ABFC192}" destId="{00FEEBB6-F0AC-49DD-BA61-90D9450BAA78}" srcOrd="0" destOrd="0" presId="urn:microsoft.com/office/officeart/2005/8/layout/hProcess9"/>
    <dgm:cxn modelId="{2362A0B6-B72E-4663-8305-81D18E38D538}" srcId="{7C832EE7-739B-4DA4-8722-3D0D7ABFC192}" destId="{96FB065E-FAE3-480D-919C-C124C6FF8A07}" srcOrd="1" destOrd="0" parTransId="{30B87BA8-58A3-4EB2-9481-20F08D1A22A7}" sibTransId="{499F9744-AF7A-40E0-A87E-AB3478ECBDE8}"/>
    <dgm:cxn modelId="{E7CB9BCC-6D68-4C50-8C84-9A7BF3F2DC9B}" srcId="{7C832EE7-739B-4DA4-8722-3D0D7ABFC192}" destId="{C55D4D1A-5BE1-4B11-AE65-40C6A480662E}" srcOrd="2" destOrd="0" parTransId="{517DA3A8-F67B-440B-8155-3D1816419296}" sibTransId="{C59E1C63-98AD-4E02-8DBB-8DACCC903E80}"/>
    <dgm:cxn modelId="{F6FB986A-A633-4888-BE1C-10DBBD84ECB1}" type="presParOf" srcId="{00FEEBB6-F0AC-49DD-BA61-90D9450BAA78}" destId="{380003AD-5FDD-48D4-B024-20011C980379}" srcOrd="0" destOrd="0" presId="urn:microsoft.com/office/officeart/2005/8/layout/hProcess9"/>
    <dgm:cxn modelId="{BBF7A38D-12D9-4592-AEF0-94C4380D8CC6}" type="presParOf" srcId="{00FEEBB6-F0AC-49DD-BA61-90D9450BAA78}" destId="{4BCD208A-487F-4A67-B5AD-4FFE073A26F1}" srcOrd="1" destOrd="0" presId="urn:microsoft.com/office/officeart/2005/8/layout/hProcess9"/>
    <dgm:cxn modelId="{29F4A120-E8F5-4487-AE0B-55953B9BF887}" type="presParOf" srcId="{4BCD208A-487F-4A67-B5AD-4FFE073A26F1}" destId="{BFAC44B0-5293-4CCD-95AF-7732A9653EBA}" srcOrd="0" destOrd="0" presId="urn:microsoft.com/office/officeart/2005/8/layout/hProcess9"/>
    <dgm:cxn modelId="{4B9D8F91-0092-41CF-ADA2-CC23A161B7D4}" type="presParOf" srcId="{4BCD208A-487F-4A67-B5AD-4FFE073A26F1}" destId="{6A8C9540-291C-4581-B8B6-271E8AFB69B4}" srcOrd="1" destOrd="0" presId="urn:microsoft.com/office/officeart/2005/8/layout/hProcess9"/>
    <dgm:cxn modelId="{4B604A6F-828D-4E91-88AF-6DAA203727A0}" type="presParOf" srcId="{4BCD208A-487F-4A67-B5AD-4FFE073A26F1}" destId="{428F2462-FFB7-4B7E-BC18-3B642CEAED45}" srcOrd="2" destOrd="0" presId="urn:microsoft.com/office/officeart/2005/8/layout/hProcess9"/>
    <dgm:cxn modelId="{9A48388E-8027-405D-8339-CC72B329DE8B}" type="presParOf" srcId="{4BCD208A-487F-4A67-B5AD-4FFE073A26F1}" destId="{7EDCD3CD-A669-4FEC-873B-86DA403D1EA8}" srcOrd="3" destOrd="0" presId="urn:microsoft.com/office/officeart/2005/8/layout/hProcess9"/>
    <dgm:cxn modelId="{53DC5908-3A2B-4B7F-80FB-130B0905B252}" type="presParOf" srcId="{4BCD208A-487F-4A67-B5AD-4FFE073A26F1}" destId="{FC939C5C-9C0A-48DD-BF0F-EF5F266513DE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832EE7-739B-4DA4-8722-3D0D7ABFC19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F229799-D473-4DFC-B5AF-105AED91F1D6}">
      <dgm:prSet phldrT="[Text]" custT="1"/>
      <dgm:spPr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Extract</a:t>
          </a:r>
          <a:endParaRPr lang="de-DE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7A5B4D1-93B3-4F2C-8EF1-D859E7B9678B}" type="parTrans" cxnId="{A380F864-6B52-4710-8A5D-436D975715B5}">
      <dgm:prSet/>
      <dgm:spPr/>
      <dgm:t>
        <a:bodyPr/>
        <a:lstStyle/>
        <a:p>
          <a:endParaRPr lang="de-DE"/>
        </a:p>
      </dgm:t>
    </dgm:pt>
    <dgm:pt modelId="{B7DAE8C5-FFF6-4263-B0BA-77D66BF7B3A4}" type="sibTrans" cxnId="{A380F864-6B52-4710-8A5D-436D975715B5}">
      <dgm:prSet/>
      <dgm:spPr/>
      <dgm:t>
        <a:bodyPr/>
        <a:lstStyle/>
        <a:p>
          <a:endParaRPr lang="de-DE"/>
        </a:p>
      </dgm:t>
    </dgm:pt>
    <dgm:pt modelId="{96FB065E-FAE3-480D-919C-C124C6FF8A07}">
      <dgm:prSet phldrT="[Text]" custT="1"/>
      <dgm:spPr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Transform</a:t>
          </a:r>
        </a:p>
      </dgm:t>
    </dgm:pt>
    <dgm:pt modelId="{30B87BA8-58A3-4EB2-9481-20F08D1A22A7}" type="parTrans" cxnId="{2362A0B6-B72E-4663-8305-81D18E38D538}">
      <dgm:prSet/>
      <dgm:spPr/>
      <dgm:t>
        <a:bodyPr/>
        <a:lstStyle/>
        <a:p>
          <a:endParaRPr lang="de-DE"/>
        </a:p>
      </dgm:t>
    </dgm:pt>
    <dgm:pt modelId="{499F9744-AF7A-40E0-A87E-AB3478ECBDE8}" type="sibTrans" cxnId="{2362A0B6-B72E-4663-8305-81D18E38D538}">
      <dgm:prSet/>
      <dgm:spPr/>
      <dgm:t>
        <a:bodyPr/>
        <a:lstStyle/>
        <a:p>
          <a:endParaRPr lang="de-DE"/>
        </a:p>
      </dgm:t>
    </dgm:pt>
    <dgm:pt modelId="{C55D4D1A-5BE1-4B11-AE65-40C6A480662E}">
      <dgm:prSet phldrT="[Text]" custT="1"/>
      <dgm:spPr>
        <a:solidFill>
          <a:srgbClr val="F8A034"/>
        </a:solidFill>
      </dgm:spPr>
      <dgm:t>
        <a:bodyPr/>
        <a:lstStyle/>
        <a:p>
          <a:r>
            <a:rPr lang="de-DE" sz="2000" dirty="0">
              <a:latin typeface="Arial" panose="020B0604020202020204" pitchFamily="34" charset="0"/>
              <a:cs typeface="Arial" panose="020B0604020202020204" pitchFamily="34" charset="0"/>
            </a:rPr>
            <a:t>Load</a:t>
          </a:r>
        </a:p>
      </dgm:t>
    </dgm:pt>
    <dgm:pt modelId="{517DA3A8-F67B-440B-8155-3D1816419296}" type="parTrans" cxnId="{E7CB9BCC-6D68-4C50-8C84-9A7BF3F2DC9B}">
      <dgm:prSet/>
      <dgm:spPr/>
      <dgm:t>
        <a:bodyPr/>
        <a:lstStyle/>
        <a:p>
          <a:endParaRPr lang="de-DE"/>
        </a:p>
      </dgm:t>
    </dgm:pt>
    <dgm:pt modelId="{C59E1C63-98AD-4E02-8DBB-8DACCC903E80}" type="sibTrans" cxnId="{E7CB9BCC-6D68-4C50-8C84-9A7BF3F2DC9B}">
      <dgm:prSet/>
      <dgm:spPr/>
      <dgm:t>
        <a:bodyPr/>
        <a:lstStyle/>
        <a:p>
          <a:endParaRPr lang="de-DE"/>
        </a:p>
      </dgm:t>
    </dgm:pt>
    <dgm:pt modelId="{00FEEBB6-F0AC-49DD-BA61-90D9450BAA78}" type="pres">
      <dgm:prSet presAssocID="{7C832EE7-739B-4DA4-8722-3D0D7ABFC192}" presName="CompostProcess" presStyleCnt="0">
        <dgm:presLayoutVars>
          <dgm:dir/>
          <dgm:resizeHandles val="exact"/>
        </dgm:presLayoutVars>
      </dgm:prSet>
      <dgm:spPr/>
    </dgm:pt>
    <dgm:pt modelId="{380003AD-5FDD-48D4-B024-20011C980379}" type="pres">
      <dgm:prSet presAssocID="{7C832EE7-739B-4DA4-8722-3D0D7ABFC192}" presName="arrow" presStyleLbl="bgShp" presStyleIdx="0" presStyleCnt="1"/>
      <dgm:spPr>
        <a:solidFill>
          <a:srgbClr val="F8A034">
            <a:alpha val="36000"/>
          </a:srgbClr>
        </a:solidFill>
      </dgm:spPr>
    </dgm:pt>
    <dgm:pt modelId="{4BCD208A-487F-4A67-B5AD-4FFE073A26F1}" type="pres">
      <dgm:prSet presAssocID="{7C832EE7-739B-4DA4-8722-3D0D7ABFC192}" presName="linearProcess" presStyleCnt="0"/>
      <dgm:spPr/>
    </dgm:pt>
    <dgm:pt modelId="{BFAC44B0-5293-4CCD-95AF-7732A9653EBA}" type="pres">
      <dgm:prSet presAssocID="{9F229799-D473-4DFC-B5AF-105AED91F1D6}" presName="textNode" presStyleLbl="node1" presStyleIdx="0" presStyleCnt="3">
        <dgm:presLayoutVars>
          <dgm:bulletEnabled val="1"/>
        </dgm:presLayoutVars>
      </dgm:prSet>
      <dgm:spPr>
        <a:xfrm>
          <a:off x="1137" y="849250"/>
          <a:ext cx="1351698" cy="1132334"/>
        </a:xfrm>
        <a:prstGeom prst="roundRect">
          <a:avLst/>
        </a:prstGeom>
      </dgm:spPr>
    </dgm:pt>
    <dgm:pt modelId="{6A8C9540-291C-4581-B8B6-271E8AFB69B4}" type="pres">
      <dgm:prSet presAssocID="{B7DAE8C5-FFF6-4263-B0BA-77D66BF7B3A4}" presName="sibTrans" presStyleCnt="0"/>
      <dgm:spPr/>
    </dgm:pt>
    <dgm:pt modelId="{428F2462-FFB7-4B7E-BC18-3B642CEAED45}" type="pres">
      <dgm:prSet presAssocID="{96FB065E-FAE3-480D-919C-C124C6FF8A07}" presName="textNode" presStyleLbl="node1" presStyleIdx="1" presStyleCnt="3" custScaleX="130572">
        <dgm:presLayoutVars>
          <dgm:bulletEnabled val="1"/>
        </dgm:presLayoutVars>
      </dgm:prSet>
      <dgm:spPr>
        <a:xfrm>
          <a:off x="1447276" y="849250"/>
          <a:ext cx="1351698" cy="1132334"/>
        </a:xfrm>
        <a:prstGeom prst="roundRect">
          <a:avLst/>
        </a:prstGeom>
      </dgm:spPr>
    </dgm:pt>
    <dgm:pt modelId="{7EDCD3CD-A669-4FEC-873B-86DA403D1EA8}" type="pres">
      <dgm:prSet presAssocID="{499F9744-AF7A-40E0-A87E-AB3478ECBDE8}" presName="sibTrans" presStyleCnt="0"/>
      <dgm:spPr/>
    </dgm:pt>
    <dgm:pt modelId="{FC939C5C-9C0A-48DD-BF0F-EF5F266513DE}" type="pres">
      <dgm:prSet presAssocID="{C55D4D1A-5BE1-4B11-AE65-40C6A480662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380F864-6B52-4710-8A5D-436D975715B5}" srcId="{7C832EE7-739B-4DA4-8722-3D0D7ABFC192}" destId="{9F229799-D473-4DFC-B5AF-105AED91F1D6}" srcOrd="0" destOrd="0" parTransId="{17A5B4D1-93B3-4F2C-8EF1-D859E7B9678B}" sibTransId="{B7DAE8C5-FFF6-4263-B0BA-77D66BF7B3A4}"/>
    <dgm:cxn modelId="{3A051D97-19AF-4396-8DC3-69BD18952017}" type="presOf" srcId="{C55D4D1A-5BE1-4B11-AE65-40C6A480662E}" destId="{FC939C5C-9C0A-48DD-BF0F-EF5F266513DE}" srcOrd="0" destOrd="0" presId="urn:microsoft.com/office/officeart/2005/8/layout/hProcess9"/>
    <dgm:cxn modelId="{52C0B4A3-EF60-4F8F-BCB3-2369E83EDC9C}" type="presOf" srcId="{96FB065E-FAE3-480D-919C-C124C6FF8A07}" destId="{428F2462-FFB7-4B7E-BC18-3B642CEAED45}" srcOrd="0" destOrd="0" presId="urn:microsoft.com/office/officeart/2005/8/layout/hProcess9"/>
    <dgm:cxn modelId="{86F7DCA4-E49B-47D7-BD33-EBAA7C85FB47}" type="presOf" srcId="{9F229799-D473-4DFC-B5AF-105AED91F1D6}" destId="{BFAC44B0-5293-4CCD-95AF-7732A9653EBA}" srcOrd="0" destOrd="0" presId="urn:microsoft.com/office/officeart/2005/8/layout/hProcess9"/>
    <dgm:cxn modelId="{8335E3AA-7C5D-4CCE-9799-E9AE8D828306}" type="presOf" srcId="{7C832EE7-739B-4DA4-8722-3D0D7ABFC192}" destId="{00FEEBB6-F0AC-49DD-BA61-90D9450BAA78}" srcOrd="0" destOrd="0" presId="urn:microsoft.com/office/officeart/2005/8/layout/hProcess9"/>
    <dgm:cxn modelId="{2362A0B6-B72E-4663-8305-81D18E38D538}" srcId="{7C832EE7-739B-4DA4-8722-3D0D7ABFC192}" destId="{96FB065E-FAE3-480D-919C-C124C6FF8A07}" srcOrd="1" destOrd="0" parTransId="{30B87BA8-58A3-4EB2-9481-20F08D1A22A7}" sibTransId="{499F9744-AF7A-40E0-A87E-AB3478ECBDE8}"/>
    <dgm:cxn modelId="{E7CB9BCC-6D68-4C50-8C84-9A7BF3F2DC9B}" srcId="{7C832EE7-739B-4DA4-8722-3D0D7ABFC192}" destId="{C55D4D1A-5BE1-4B11-AE65-40C6A480662E}" srcOrd="2" destOrd="0" parTransId="{517DA3A8-F67B-440B-8155-3D1816419296}" sibTransId="{C59E1C63-98AD-4E02-8DBB-8DACCC903E80}"/>
    <dgm:cxn modelId="{F6FB986A-A633-4888-BE1C-10DBBD84ECB1}" type="presParOf" srcId="{00FEEBB6-F0AC-49DD-BA61-90D9450BAA78}" destId="{380003AD-5FDD-48D4-B024-20011C980379}" srcOrd="0" destOrd="0" presId="urn:microsoft.com/office/officeart/2005/8/layout/hProcess9"/>
    <dgm:cxn modelId="{BBF7A38D-12D9-4592-AEF0-94C4380D8CC6}" type="presParOf" srcId="{00FEEBB6-F0AC-49DD-BA61-90D9450BAA78}" destId="{4BCD208A-487F-4A67-B5AD-4FFE073A26F1}" srcOrd="1" destOrd="0" presId="urn:microsoft.com/office/officeart/2005/8/layout/hProcess9"/>
    <dgm:cxn modelId="{29F4A120-E8F5-4487-AE0B-55953B9BF887}" type="presParOf" srcId="{4BCD208A-487F-4A67-B5AD-4FFE073A26F1}" destId="{BFAC44B0-5293-4CCD-95AF-7732A9653EBA}" srcOrd="0" destOrd="0" presId="urn:microsoft.com/office/officeart/2005/8/layout/hProcess9"/>
    <dgm:cxn modelId="{4B9D8F91-0092-41CF-ADA2-CC23A161B7D4}" type="presParOf" srcId="{4BCD208A-487F-4A67-B5AD-4FFE073A26F1}" destId="{6A8C9540-291C-4581-B8B6-271E8AFB69B4}" srcOrd="1" destOrd="0" presId="urn:microsoft.com/office/officeart/2005/8/layout/hProcess9"/>
    <dgm:cxn modelId="{4B604A6F-828D-4E91-88AF-6DAA203727A0}" type="presParOf" srcId="{4BCD208A-487F-4A67-B5AD-4FFE073A26F1}" destId="{428F2462-FFB7-4B7E-BC18-3B642CEAED45}" srcOrd="2" destOrd="0" presId="urn:microsoft.com/office/officeart/2005/8/layout/hProcess9"/>
    <dgm:cxn modelId="{9A48388E-8027-405D-8339-CC72B329DE8B}" type="presParOf" srcId="{4BCD208A-487F-4A67-B5AD-4FFE073A26F1}" destId="{7EDCD3CD-A669-4FEC-873B-86DA403D1EA8}" srcOrd="3" destOrd="0" presId="urn:microsoft.com/office/officeart/2005/8/layout/hProcess9"/>
    <dgm:cxn modelId="{53DC5908-3A2B-4B7F-80FB-130B0905B252}" type="presParOf" srcId="{4BCD208A-487F-4A67-B5AD-4FFE073A26F1}" destId="{FC939C5C-9C0A-48DD-BF0F-EF5F266513DE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003AD-5FDD-48D4-B024-20011C980379}">
      <dsp:nvSpPr>
        <dsp:cNvPr id="0" name=""/>
        <dsp:cNvSpPr/>
      </dsp:nvSpPr>
      <dsp:spPr>
        <a:xfrm>
          <a:off x="318468" y="0"/>
          <a:ext cx="3609314" cy="2830835"/>
        </a:xfrm>
        <a:prstGeom prst="rightArrow">
          <a:avLst/>
        </a:prstGeom>
        <a:solidFill>
          <a:srgbClr val="F8A034">
            <a:alpha val="36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C44B0-5293-4CCD-95AF-7732A9653EBA}">
      <dsp:nvSpPr>
        <dsp:cNvPr id="0" name=""/>
        <dsp:cNvSpPr/>
      </dsp:nvSpPr>
      <dsp:spPr>
        <a:xfrm>
          <a:off x="1311" y="849250"/>
          <a:ext cx="1185627" cy="1132334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Extract</a:t>
          </a:r>
          <a:endParaRPr lang="de-DE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6587" y="904526"/>
        <a:ext cx="1075075" cy="1021782"/>
      </dsp:txXfrm>
    </dsp:sp>
    <dsp:sp modelId="{428F2462-FFB7-4B7E-BC18-3B642CEAED45}">
      <dsp:nvSpPr>
        <dsp:cNvPr id="0" name=""/>
        <dsp:cNvSpPr/>
      </dsp:nvSpPr>
      <dsp:spPr>
        <a:xfrm>
          <a:off x="1349076" y="849250"/>
          <a:ext cx="1548098" cy="1132334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Transform</a:t>
          </a:r>
        </a:p>
      </dsp:txBody>
      <dsp:txXfrm>
        <a:off x="1404352" y="904526"/>
        <a:ext cx="1437546" cy="1021782"/>
      </dsp:txXfrm>
    </dsp:sp>
    <dsp:sp modelId="{FC939C5C-9C0A-48DD-BF0F-EF5F266513DE}">
      <dsp:nvSpPr>
        <dsp:cNvPr id="0" name=""/>
        <dsp:cNvSpPr/>
      </dsp:nvSpPr>
      <dsp:spPr>
        <a:xfrm>
          <a:off x="3059312" y="849250"/>
          <a:ext cx="1185627" cy="1132334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Arial" panose="020B0604020202020204" pitchFamily="34" charset="0"/>
              <a:cs typeface="Arial" panose="020B0604020202020204" pitchFamily="34" charset="0"/>
            </a:rPr>
            <a:t>Load</a:t>
          </a:r>
        </a:p>
      </dsp:txBody>
      <dsp:txXfrm>
        <a:off x="3114588" y="904526"/>
        <a:ext cx="1075075" cy="10217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003AD-5FDD-48D4-B024-20011C980379}">
      <dsp:nvSpPr>
        <dsp:cNvPr id="0" name=""/>
        <dsp:cNvSpPr/>
      </dsp:nvSpPr>
      <dsp:spPr>
        <a:xfrm>
          <a:off x="318468" y="0"/>
          <a:ext cx="3609314" cy="1452666"/>
        </a:xfrm>
        <a:prstGeom prst="rightArrow">
          <a:avLst/>
        </a:prstGeom>
        <a:solidFill>
          <a:srgbClr val="F8A034">
            <a:alpha val="36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C44B0-5293-4CCD-95AF-7732A9653EBA}">
      <dsp:nvSpPr>
        <dsp:cNvPr id="0" name=""/>
        <dsp:cNvSpPr/>
      </dsp:nvSpPr>
      <dsp:spPr>
        <a:xfrm>
          <a:off x="641" y="435799"/>
          <a:ext cx="1180263" cy="581066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Extract</a:t>
          </a:r>
          <a:endParaRPr lang="de-DE" sz="2800" kern="1200" dirty="0">
            <a:solidFill>
              <a:prstClr val="white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9006" y="464164"/>
        <a:ext cx="1123533" cy="524336"/>
      </dsp:txXfrm>
    </dsp:sp>
    <dsp:sp modelId="{428F2462-FFB7-4B7E-BC18-3B642CEAED45}">
      <dsp:nvSpPr>
        <dsp:cNvPr id="0" name=""/>
        <dsp:cNvSpPr/>
      </dsp:nvSpPr>
      <dsp:spPr>
        <a:xfrm>
          <a:off x="1352579" y="435799"/>
          <a:ext cx="1541093" cy="581066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solidFill>
                <a:prstClr val="whit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Transform</a:t>
          </a:r>
        </a:p>
      </dsp:txBody>
      <dsp:txXfrm>
        <a:off x="1380944" y="464164"/>
        <a:ext cx="1484363" cy="524336"/>
      </dsp:txXfrm>
    </dsp:sp>
    <dsp:sp modelId="{FC939C5C-9C0A-48DD-BF0F-EF5F266513DE}">
      <dsp:nvSpPr>
        <dsp:cNvPr id="0" name=""/>
        <dsp:cNvSpPr/>
      </dsp:nvSpPr>
      <dsp:spPr>
        <a:xfrm>
          <a:off x="3065347" y="435799"/>
          <a:ext cx="1180263" cy="581066"/>
        </a:xfrm>
        <a:prstGeom prst="roundRect">
          <a:avLst/>
        </a:prstGeom>
        <a:solidFill>
          <a:srgbClr val="F8A0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Arial" panose="020B0604020202020204" pitchFamily="34" charset="0"/>
              <a:cs typeface="Arial" panose="020B0604020202020204" pitchFamily="34" charset="0"/>
            </a:rPr>
            <a:t>Load</a:t>
          </a:r>
        </a:p>
      </dsp:txBody>
      <dsp:txXfrm>
        <a:off x="3093712" y="464164"/>
        <a:ext cx="1123533" cy="524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E039D5A-2DB2-48F1-A5D5-3376443DD9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131" cy="34560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EFFF47-8486-480A-9734-7C61A91A4C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75851" y="1"/>
            <a:ext cx="4342131" cy="34560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C27D852-2972-4B3A-B516-3CE790F6D7B4}" type="datetimeFigureOut">
              <a:rPr lang="de-DE" smtClean="0"/>
              <a:t>17.03.2018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221EED-EEEA-406D-BBD4-72DE4D8372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42561"/>
            <a:ext cx="4342131" cy="34560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6850C6-3A16-4B4E-BE8A-0DFCCDC3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75851" y="6542561"/>
            <a:ext cx="4342131" cy="34560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8F9F3964-305A-4B46-931E-57D694BFBA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610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131" cy="34560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5851" y="1"/>
            <a:ext cx="4342131" cy="345604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DD0020FA-1239-44A2-A311-CB70A8804A19}" type="datetimeFigureOut">
              <a:rPr lang="de-DE" smtClean="0"/>
              <a:t>17.03.2018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3850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02031" y="3314929"/>
            <a:ext cx="8016239" cy="271221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42561"/>
            <a:ext cx="4342131" cy="34560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75851" y="6542561"/>
            <a:ext cx="4342131" cy="345603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F734970-C9FB-48CE-82C1-DEC5639D82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94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415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54" indent="-181154">
              <a:buFontTx/>
              <a:buChar char="-"/>
            </a:pPr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504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21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329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56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029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1477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6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86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69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402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10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97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672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385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95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https://www.caida.org/publications/presentations/2012/caida_asrank_wie/caida_asrank_wie.pptx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17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900" dirty="0"/>
              <a:t>Graph </a:t>
            </a:r>
            <a:r>
              <a:rPr lang="de-DE" sz="1900" dirty="0" err="1"/>
              <a:t>is</a:t>
            </a:r>
            <a:r>
              <a:rPr lang="de-DE" sz="1900" dirty="0"/>
              <a:t> Pretty </a:t>
            </a:r>
            <a:r>
              <a:rPr lang="de-DE" sz="1900" dirty="0" err="1"/>
              <a:t>balanced</a:t>
            </a:r>
            <a:r>
              <a:rPr lang="de-DE" sz="1900" dirty="0"/>
              <a:t>: </a:t>
            </a:r>
            <a:r>
              <a:rPr lang="de-DE" sz="1900" dirty="0" err="1"/>
              <a:t>vertically</a:t>
            </a:r>
            <a:r>
              <a:rPr lang="de-DE" sz="1900" dirty="0"/>
              <a:t> </a:t>
            </a:r>
            <a:r>
              <a:rPr lang="de-DE" sz="1900" dirty="0" err="1"/>
              <a:t>as</a:t>
            </a:r>
            <a:r>
              <a:rPr lang="de-DE" sz="1900" dirty="0"/>
              <a:t> </a:t>
            </a:r>
            <a:r>
              <a:rPr lang="de-DE" sz="1900" dirty="0" err="1"/>
              <a:t>well</a:t>
            </a:r>
            <a:r>
              <a:rPr lang="de-DE" sz="1900" dirty="0"/>
              <a:t> </a:t>
            </a:r>
            <a:r>
              <a:rPr lang="de-DE" sz="1900" dirty="0" err="1"/>
              <a:t>as</a:t>
            </a:r>
            <a:r>
              <a:rPr lang="de-DE" sz="1900" dirty="0"/>
              <a:t> </a:t>
            </a:r>
            <a:r>
              <a:rPr lang="de-DE" sz="1900" dirty="0" err="1"/>
              <a:t>horizontally</a:t>
            </a:r>
            <a:r>
              <a:rPr lang="de-DE" sz="1900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73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7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289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7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92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62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7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212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7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650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9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26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4970-C9FB-48CE-82C1-DEC5639D820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4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981255E-EB04-440F-80D6-19B0E7A162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600" dirty="0">
                <a:solidFill>
                  <a:srgbClr val="F8A0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z="3600" dirty="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Development </a:t>
            </a:r>
            <a:r>
              <a:rPr lang="de-DE" sz="3600" dirty="0" err="1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of</a:t>
            </a:r>
            <a:r>
              <a:rPr lang="de-DE" sz="3600" dirty="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an </a:t>
            </a:r>
            <a:r>
              <a:rPr lang="de-DE" sz="3600" dirty="0" err="1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automated</a:t>
            </a:r>
            <a:r>
              <a:rPr lang="de-DE" sz="3600" dirty="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ETL </a:t>
            </a:r>
            <a:r>
              <a:rPr lang="de-DE" sz="3600" dirty="0" err="1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Process</a:t>
            </a:r>
            <a:endParaRPr lang="de-DE" sz="3600" dirty="0">
              <a:solidFill>
                <a:srgbClr val="F8A034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024E89-974F-4D61-BF69-DBE872A6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71647"/>
            <a:ext cx="2743200" cy="365125"/>
          </a:xfrm>
        </p:spPr>
        <p:txBody>
          <a:bodyPr/>
          <a:lstStyle>
            <a:lvl1pPr>
              <a:defRPr>
                <a:solidFill>
                  <a:srgbClr val="F8A034"/>
                </a:solidFill>
              </a:defRPr>
            </a:lvl1pPr>
          </a:lstStyle>
          <a:p>
            <a:fld id="{7EF42F50-636D-45F4-A1DB-783B6BEF2784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E8A097-AEE2-459E-8F5E-BAC5F6BD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082419"/>
            <a:ext cx="2743200" cy="365125"/>
          </a:xfrm>
        </p:spPr>
        <p:txBody>
          <a:bodyPr/>
          <a:lstStyle>
            <a:lvl1pPr>
              <a:defRPr>
                <a:solidFill>
                  <a:srgbClr val="F8A034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3DA6A6D-9971-446F-8702-C5A057914B78}"/>
              </a:ext>
            </a:extLst>
          </p:cNvPr>
          <p:cNvSpPr txBox="1">
            <a:spLocks/>
          </p:cNvSpPr>
          <p:nvPr userDrawn="1"/>
        </p:nvSpPr>
        <p:spPr>
          <a:xfrm>
            <a:off x="1288377" y="2087879"/>
            <a:ext cx="9144000" cy="12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>
              <a:solidFill>
                <a:srgbClr val="F8A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F1426A-D125-410E-845A-2285FCB2A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02" y="5750877"/>
            <a:ext cx="5857875" cy="8331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5B3DBCC-A21B-409A-8585-DA9846B4B2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3" y="186583"/>
            <a:ext cx="4505679" cy="8331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AFACCE-3BCA-4BC4-922A-33B8CBBD8E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796915"/>
            <a:ext cx="819842" cy="833191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B9AD4897-1DCB-4309-AD6C-7F1F7ADA2534}"/>
              </a:ext>
            </a:extLst>
          </p:cNvPr>
          <p:cNvSpPr txBox="1">
            <a:spLocks/>
          </p:cNvSpPr>
          <p:nvPr userDrawn="1"/>
        </p:nvSpPr>
        <p:spPr>
          <a:xfrm>
            <a:off x="1524000" y="4983514"/>
            <a:ext cx="91440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Carl </a:t>
            </a:r>
            <a:r>
              <a:rPr lang="de-DE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Tramburg</a:t>
            </a:r>
            <a:r>
              <a:rPr lang="de-DE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&amp; David Berscheid</a:t>
            </a:r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78CE1908-4B83-44C6-AFE5-8322F54B9D2A}"/>
              </a:ext>
            </a:extLst>
          </p:cNvPr>
          <p:cNvSpPr txBox="1">
            <a:spLocks/>
          </p:cNvSpPr>
          <p:nvPr userDrawn="1"/>
        </p:nvSpPr>
        <p:spPr>
          <a:xfrm>
            <a:off x="1524000" y="2758381"/>
            <a:ext cx="9525000" cy="995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3600" kern="1200" dirty="0">
                <a:solidFill>
                  <a:srgbClr val="F8A03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ea typeface="+mj-ea"/>
              </a:rPr>
              <a:t>Coria – Connectivity Risk Analyzer</a:t>
            </a:r>
          </a:p>
        </p:txBody>
      </p:sp>
    </p:spTree>
    <p:extLst>
      <p:ext uri="{BB962C8B-B14F-4D97-AF65-F5344CB8AC3E}">
        <p14:creationId xmlns:p14="http://schemas.microsoft.com/office/powerpoint/2010/main" val="248925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32AA8-B1B9-488F-A7CF-40F47E6D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641AC7-F300-4B02-A4CD-9E39258D3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D5B764-5769-4A87-B761-C484C7EC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B468A-FDF1-4FB6-AF70-7811113912A2}" type="datetime1">
              <a:rPr lang="de-DE" smtClean="0"/>
              <a:t>17.03.2018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E1D209-2C8C-443C-99B4-A002E752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FFCE28-B0A7-4C14-B930-3897A388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92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328A6E-DB5F-4080-B3AC-6DA65428C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30AF484-B066-4EA1-B84A-4CACFA8D1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3B7D3A-8DA8-49B7-848A-E1850F8D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0155-20A8-4472-8DFF-3EF17F04DB6A}" type="datetime1">
              <a:rPr lang="de-DE" smtClean="0"/>
              <a:t>17.03.2018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470BC-4D5A-49DD-949D-7A471B36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3EAD46-7BB8-452F-93BB-33D5B99D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70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liennummernplatzhalter 5">
            <a:extLst>
              <a:ext uri="{FF2B5EF4-FFF2-40B4-BE49-F238E27FC236}">
                <a16:creationId xmlns:a16="http://schemas.microsoft.com/office/drawing/2014/main" id="{454FED51-5406-4BF3-B4E3-BE2873CD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01457"/>
            <a:ext cx="2743200" cy="365125"/>
          </a:xfrm>
        </p:spPr>
        <p:txBody>
          <a:bodyPr/>
          <a:lstStyle>
            <a:lvl1pPr>
              <a:defRPr>
                <a:solidFill>
                  <a:srgbClr val="F8A034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D3469D-DA8A-4203-9AF4-1AFE3CCDEC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49054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8A0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25AD7-A512-4D80-9C2D-98360A0F2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8A034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F8A034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F8A034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8A034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F8A034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Datumsplatzhalter 3">
            <a:extLst>
              <a:ext uri="{FF2B5EF4-FFF2-40B4-BE49-F238E27FC236}">
                <a16:creationId xmlns:a16="http://schemas.microsoft.com/office/drawing/2014/main" id="{5C385351-F038-46A0-BD75-333C29C0F0B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071647"/>
            <a:ext cx="2743200" cy="365125"/>
          </a:xfrm>
        </p:spPr>
        <p:txBody>
          <a:bodyPr/>
          <a:lstStyle>
            <a:lvl1pPr>
              <a:defRPr>
                <a:solidFill>
                  <a:srgbClr val="F8A034"/>
                </a:solidFill>
              </a:defRPr>
            </a:lvl1pPr>
          </a:lstStyle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95A91556-5209-40D4-B878-FB02F1B35D8C}"/>
              </a:ext>
            </a:extLst>
          </p:cNvPr>
          <p:cNvSpPr txBox="1">
            <a:spLocks/>
          </p:cNvSpPr>
          <p:nvPr userDrawn="1"/>
        </p:nvSpPr>
        <p:spPr>
          <a:xfrm>
            <a:off x="1288377" y="2087879"/>
            <a:ext cx="9144000" cy="1239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dirty="0">
              <a:solidFill>
                <a:srgbClr val="F8A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3FD740C-7321-4AED-8FFC-0CCFA6E954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02" y="5750877"/>
            <a:ext cx="5857875" cy="83319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FFC085-5271-4F24-8F20-F383AA8B03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63" y="186583"/>
            <a:ext cx="4505679" cy="83319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9343AB5-FE3F-4EB1-B58C-D6FFE8BF45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796915"/>
            <a:ext cx="819842" cy="8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81E12-3AF8-493D-B42F-1EF41D1E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140B9D-4584-46F1-B1F2-A3ADFA90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A95C4C-A63C-4621-9DB0-73F51BA9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C1AED-A80B-4F8E-9BFD-7A4584B54651}" type="datetime1">
              <a:rPr lang="de-DE" smtClean="0"/>
              <a:t>17.03.2018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7F12AF-CED5-47F4-BAF8-8F57E9A0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88D75F-767B-4B6C-B473-B96950F4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9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8E86A-1E73-4038-AEB6-F612B285D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A95B0D-B339-4ECC-A5A2-A9C39587D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C4B97E-BC75-4E8D-A775-312551E33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EA3629-2AEB-46D3-A5DE-CBF63822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B291-2306-4150-9D08-487684D4F345}" type="datetime1">
              <a:rPr lang="de-DE" smtClean="0"/>
              <a:t>17.03.2018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696D5B-D2C7-49D5-8035-770F0D03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A7201E-7D07-41CB-AE93-EE3B7B91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06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8E0A61-2C61-43F9-990B-F854879D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5E80F-FDEC-4721-8FBF-C0B835CFD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C2FA18-3A8B-4D35-8D28-6516845DC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665686-28D5-46CD-9EF2-B2685D098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A4E0569-D941-4CAB-86DF-8039E053A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4BB1F90-A2B5-4A12-BE2D-65CAE1D3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95E7E-277E-40EF-AE0C-821661B6D28A}" type="datetime1">
              <a:rPr lang="de-DE" smtClean="0"/>
              <a:t>17.03.2018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E8CE16F-FB8E-407E-BAF5-5177A228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A3E5C0-843D-4CEA-8F4A-4AAAABD0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19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D2328-B235-4B93-9001-CA8E63A0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B4D3A7-8251-480C-B25B-782B3D314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541A4-2D40-4AB4-B8A2-BF490A204980}" type="datetime1">
              <a:rPr lang="de-DE" smtClean="0"/>
              <a:t>17.03.2018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6BFDFE-BB01-46FF-8D23-E4F5E6E8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77356D-B7BD-43CA-9859-CD0ABBC1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03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01052D-1059-4304-A106-873EA054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43C1-AE84-46A2-81B9-497ABCA2B5D9}" type="datetime1">
              <a:rPr lang="de-DE" smtClean="0"/>
              <a:t>17.03.2018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27B096-29C4-4185-B4F1-162CB917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AD1E9-8E1B-4A58-B8AB-B214323E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95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80849-9D27-4C71-9ADF-0713F4A7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7FDAA3-3FCC-4BE4-973D-D1CA9935B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2941F6-AF8E-4AEB-A747-58A9C47CD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C99394-594B-474C-A15F-20C79F6A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828A-D726-4FEC-A550-6378F29E2F92}" type="datetime1">
              <a:rPr lang="de-DE" smtClean="0"/>
              <a:t>17.03.2018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71542F-E3F0-412D-BCF4-F0FC46C3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5865E2-69E1-448F-803B-451990F6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87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EA90C-A0AD-4EE5-84A0-A7A65B44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BF21235-4D44-4B33-8438-83EC3BE71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92B7C1-6728-48F4-8B5C-C0A027D7D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CCD067-14F6-4CED-A25B-6EDE63E0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7380-9CE7-4CE1-B9BC-67211BC6DE04}" type="datetime1">
              <a:rPr lang="de-DE" smtClean="0"/>
              <a:t>17.03.2018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5A5E2B-573B-4EDE-B354-C6246474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BC73BF-F944-4144-B569-83D3500F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6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A63D32-95BF-4628-8828-F41E30BF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2DCF46-4411-4BB4-8C8B-628903522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8AB30B-AC13-4109-881A-07487DB45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14014-0D16-49BB-8F59-1314DAACB72C}" type="datetime1">
              <a:rPr lang="de-DE" smtClean="0"/>
              <a:t>17.03.2018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DC610A-CE83-4150-97DC-77D2DEEC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F9FED0-DFB4-48CB-A5DF-45ECBA626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8AEAA-9A5F-40D5-AB34-E52E359226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944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png"/><Relationship Id="rId5" Type="http://schemas.openxmlformats.org/officeDocument/2006/relationships/diagramData" Target="../diagrams/data2.xml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da.org/data/as-relationship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ntertitel 12">
            <a:extLst>
              <a:ext uri="{FF2B5EF4-FFF2-40B4-BE49-F238E27FC236}">
                <a16:creationId xmlns:a16="http://schemas.microsoft.com/office/drawing/2014/main" id="{B98F69DF-708D-4B8F-AD5A-B1364F150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306" y="3686014"/>
            <a:ext cx="9144000" cy="1655762"/>
          </a:xfrm>
        </p:spPr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automated</a:t>
            </a:r>
            <a:r>
              <a:rPr lang="de-DE" dirty="0"/>
              <a:t> ETL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76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fik 85">
            <a:extLst>
              <a:ext uri="{FF2B5EF4-FFF2-40B4-BE49-F238E27FC236}">
                <a16:creationId xmlns:a16="http://schemas.microsoft.com/office/drawing/2014/main" id="{A43B61B5-7A08-4DEF-BC11-9C5DD0682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12467" r="33842"/>
          <a:stretch/>
        </p:blipFill>
        <p:spPr>
          <a:xfrm>
            <a:off x="10806610" y="2568195"/>
            <a:ext cx="756806" cy="523547"/>
          </a:xfrm>
          <a:prstGeom prst="rect">
            <a:avLst/>
          </a:prstGeom>
        </p:spPr>
      </p:pic>
      <p:pic>
        <p:nvPicPr>
          <p:cNvPr id="87" name="Grafik 8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0B003E1-65E8-4F8A-AD19-1453C7BEC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7" t="50818" r="14367"/>
          <a:stretch/>
        </p:blipFill>
        <p:spPr>
          <a:xfrm>
            <a:off x="10835855" y="1655970"/>
            <a:ext cx="698319" cy="375562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C20A3-40B4-4DA5-848C-90EA4799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" y="6101457"/>
            <a:ext cx="2743200" cy="365125"/>
          </a:xfrm>
        </p:spPr>
        <p:txBody>
          <a:bodyPr/>
          <a:lstStyle/>
          <a:p>
            <a:r>
              <a:rPr lang="de-DE" dirty="0"/>
              <a:t>Slide 10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F30D6-DA88-46A9-BE54-D355AD499D9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77240" y="6071647"/>
            <a:ext cx="2743200" cy="365125"/>
          </a:xfrm>
        </p:spPr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429E3D30-B76A-4135-ADB2-E925FDD85482}"/>
              </a:ext>
            </a:extLst>
          </p:cNvPr>
          <p:cNvGraphicFramePr/>
          <p:nvPr>
            <p:extLst/>
          </p:nvPr>
        </p:nvGraphicFramePr>
        <p:xfrm>
          <a:off x="2040096" y="1478615"/>
          <a:ext cx="4246252" cy="145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42F34F65-79F5-4AA1-9789-9BEACFBC756A}"/>
              </a:ext>
            </a:extLst>
          </p:cNvPr>
          <p:cNvSpPr/>
          <p:nvPr/>
        </p:nvSpPr>
        <p:spPr>
          <a:xfrm>
            <a:off x="219785" y="873991"/>
            <a:ext cx="1582484" cy="106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</a:p>
        </p:txBody>
      </p:sp>
      <p:grpSp>
        <p:nvGrpSpPr>
          <p:cNvPr id="24" name="Group 53">
            <a:extLst>
              <a:ext uri="{FF2B5EF4-FFF2-40B4-BE49-F238E27FC236}">
                <a16:creationId xmlns:a16="http://schemas.microsoft.com/office/drawing/2014/main" id="{F74CEC05-E3BA-4633-ACB5-59F9F154609D}"/>
              </a:ext>
            </a:extLst>
          </p:cNvPr>
          <p:cNvGrpSpPr>
            <a:grpSpLocks/>
          </p:cNvGrpSpPr>
          <p:nvPr/>
        </p:nvGrpSpPr>
        <p:grpSpPr bwMode="auto">
          <a:xfrm>
            <a:off x="479307" y="2760377"/>
            <a:ext cx="1041400" cy="241133"/>
            <a:chOff x="4008" y="2212"/>
            <a:chExt cx="656" cy="296"/>
          </a:xfrm>
          <a:solidFill>
            <a:srgbClr val="D2D2D2"/>
          </a:solidFill>
        </p:grpSpPr>
        <p:sp>
          <p:nvSpPr>
            <p:cNvPr id="25" name="Rectangle 54">
              <a:extLst>
                <a:ext uri="{FF2B5EF4-FFF2-40B4-BE49-F238E27FC236}">
                  <a16:creationId xmlns:a16="http://schemas.microsoft.com/office/drawing/2014/main" id="{332D3151-317C-451F-89EE-DE1D067FD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6" name="Group 55">
              <a:extLst>
                <a:ext uri="{FF2B5EF4-FFF2-40B4-BE49-F238E27FC236}">
                  <a16:creationId xmlns:a16="http://schemas.microsoft.com/office/drawing/2014/main" id="{8C67C503-B776-4363-B637-6D61C8750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27" name="Line 56">
                <a:extLst>
                  <a:ext uri="{FF2B5EF4-FFF2-40B4-BE49-F238E27FC236}">
                    <a16:creationId xmlns:a16="http://schemas.microsoft.com/office/drawing/2014/main" id="{B9441D60-EF33-4BE0-8053-E29B77989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8" name="Line 57">
                <a:extLst>
                  <a:ext uri="{FF2B5EF4-FFF2-40B4-BE49-F238E27FC236}">
                    <a16:creationId xmlns:a16="http://schemas.microsoft.com/office/drawing/2014/main" id="{A0794AE5-6596-4C2C-9ED1-F95E97835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9" name="Oval 58">
                <a:extLst>
                  <a:ext uri="{FF2B5EF4-FFF2-40B4-BE49-F238E27FC236}">
                    <a16:creationId xmlns:a16="http://schemas.microsoft.com/office/drawing/2014/main" id="{A36C315B-AB3B-4380-9781-BC45A9AF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0" name="Oval 59">
                <a:extLst>
                  <a:ext uri="{FF2B5EF4-FFF2-40B4-BE49-F238E27FC236}">
                    <a16:creationId xmlns:a16="http://schemas.microsoft.com/office/drawing/2014/main" id="{3875B9AC-2D2A-4F82-9A4D-ED3A8C17F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31" name="Group 53">
            <a:extLst>
              <a:ext uri="{FF2B5EF4-FFF2-40B4-BE49-F238E27FC236}">
                <a16:creationId xmlns:a16="http://schemas.microsoft.com/office/drawing/2014/main" id="{74F54E51-D4C4-4100-ACC5-81B6A77A1A26}"/>
              </a:ext>
            </a:extLst>
          </p:cNvPr>
          <p:cNvGrpSpPr>
            <a:grpSpLocks/>
          </p:cNvGrpSpPr>
          <p:nvPr/>
        </p:nvGrpSpPr>
        <p:grpSpPr bwMode="auto">
          <a:xfrm>
            <a:off x="487152" y="1325649"/>
            <a:ext cx="1041400" cy="241133"/>
            <a:chOff x="4008" y="2212"/>
            <a:chExt cx="656" cy="296"/>
          </a:xfrm>
          <a:solidFill>
            <a:srgbClr val="D2D2D2"/>
          </a:solidFill>
        </p:grpSpPr>
        <p:sp>
          <p:nvSpPr>
            <p:cNvPr id="32" name="Rectangle 54">
              <a:extLst>
                <a:ext uri="{FF2B5EF4-FFF2-40B4-BE49-F238E27FC236}">
                  <a16:creationId xmlns:a16="http://schemas.microsoft.com/office/drawing/2014/main" id="{046242A0-6F2D-4BA3-A3EF-A3B78793A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3" name="Group 55">
              <a:extLst>
                <a:ext uri="{FF2B5EF4-FFF2-40B4-BE49-F238E27FC236}">
                  <a16:creationId xmlns:a16="http://schemas.microsoft.com/office/drawing/2014/main" id="{35216967-3238-4AE1-A670-FAD47E170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34" name="Line 56">
                <a:extLst>
                  <a:ext uri="{FF2B5EF4-FFF2-40B4-BE49-F238E27FC236}">
                    <a16:creationId xmlns:a16="http://schemas.microsoft.com/office/drawing/2014/main" id="{FD51AF4B-5CF8-47E0-847B-3449B22ED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" name="Line 57">
                <a:extLst>
                  <a:ext uri="{FF2B5EF4-FFF2-40B4-BE49-F238E27FC236}">
                    <a16:creationId xmlns:a16="http://schemas.microsoft.com/office/drawing/2014/main" id="{2D7DDE1A-F0BB-4808-ABDD-3865446B4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" name="Oval 58">
                <a:extLst>
                  <a:ext uri="{FF2B5EF4-FFF2-40B4-BE49-F238E27FC236}">
                    <a16:creationId xmlns:a16="http://schemas.microsoft.com/office/drawing/2014/main" id="{3D1B02D7-FB53-4446-8118-D7BEE578B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7" name="Oval 59">
                <a:extLst>
                  <a:ext uri="{FF2B5EF4-FFF2-40B4-BE49-F238E27FC236}">
                    <a16:creationId xmlns:a16="http://schemas.microsoft.com/office/drawing/2014/main" id="{7E83AFDE-B02F-4F27-A777-CAD7BA9A8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38" name="Group 53">
            <a:extLst>
              <a:ext uri="{FF2B5EF4-FFF2-40B4-BE49-F238E27FC236}">
                <a16:creationId xmlns:a16="http://schemas.microsoft.com/office/drawing/2014/main" id="{70108827-BF2D-4E07-837E-9D606A7B0A4D}"/>
              </a:ext>
            </a:extLst>
          </p:cNvPr>
          <p:cNvGrpSpPr>
            <a:grpSpLocks/>
          </p:cNvGrpSpPr>
          <p:nvPr/>
        </p:nvGrpSpPr>
        <p:grpSpPr bwMode="auto">
          <a:xfrm>
            <a:off x="471738" y="2028403"/>
            <a:ext cx="1041400" cy="241133"/>
            <a:chOff x="4008" y="2212"/>
            <a:chExt cx="656" cy="296"/>
          </a:xfrm>
          <a:solidFill>
            <a:srgbClr val="D2D2D2"/>
          </a:solidFill>
        </p:grpSpPr>
        <p:sp>
          <p:nvSpPr>
            <p:cNvPr id="39" name="Rectangle 54">
              <a:extLst>
                <a:ext uri="{FF2B5EF4-FFF2-40B4-BE49-F238E27FC236}">
                  <a16:creationId xmlns:a16="http://schemas.microsoft.com/office/drawing/2014/main" id="{EC120010-D0E0-49DE-BB4C-BE0B941A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2DBFD2D1-3D80-4945-BB1D-9984EEC0EC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41" name="Line 56">
                <a:extLst>
                  <a:ext uri="{FF2B5EF4-FFF2-40B4-BE49-F238E27FC236}">
                    <a16:creationId xmlns:a16="http://schemas.microsoft.com/office/drawing/2014/main" id="{130E210F-A675-48A0-98DF-B7BE80B96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2" name="Line 57">
                <a:extLst>
                  <a:ext uri="{FF2B5EF4-FFF2-40B4-BE49-F238E27FC236}">
                    <a16:creationId xmlns:a16="http://schemas.microsoft.com/office/drawing/2014/main" id="{C318847F-D1C5-40B3-9328-77FBF15E6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" name="Oval 58">
                <a:extLst>
                  <a:ext uri="{FF2B5EF4-FFF2-40B4-BE49-F238E27FC236}">
                    <a16:creationId xmlns:a16="http://schemas.microsoft.com/office/drawing/2014/main" id="{5B5D2D08-65FE-440E-B549-0B2E1F2CD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4" name="Oval 59">
                <a:extLst>
                  <a:ext uri="{FF2B5EF4-FFF2-40B4-BE49-F238E27FC236}">
                    <a16:creationId xmlns:a16="http://schemas.microsoft.com/office/drawing/2014/main" id="{B879797F-3CDF-4E36-ADA4-2A6AF567B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45" name="Rechteck 44">
            <a:extLst>
              <a:ext uri="{FF2B5EF4-FFF2-40B4-BE49-F238E27FC236}">
                <a16:creationId xmlns:a16="http://schemas.microsoft.com/office/drawing/2014/main" id="{A8B8ABF6-2591-4B6D-9A58-443D2066C08D}"/>
              </a:ext>
            </a:extLst>
          </p:cNvPr>
          <p:cNvSpPr/>
          <p:nvPr/>
        </p:nvSpPr>
        <p:spPr>
          <a:xfrm>
            <a:off x="6726369" y="911824"/>
            <a:ext cx="2522870" cy="106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Coria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Data Warehouse</a:t>
            </a:r>
          </a:p>
        </p:txBody>
      </p:sp>
      <p:grpSp>
        <p:nvGrpSpPr>
          <p:cNvPr id="46" name="Group 53">
            <a:extLst>
              <a:ext uri="{FF2B5EF4-FFF2-40B4-BE49-F238E27FC236}">
                <a16:creationId xmlns:a16="http://schemas.microsoft.com/office/drawing/2014/main" id="{69052D1E-B0AF-4424-9D59-54C6B6B89B11}"/>
              </a:ext>
            </a:extLst>
          </p:cNvPr>
          <p:cNvGrpSpPr>
            <a:grpSpLocks/>
          </p:cNvGrpSpPr>
          <p:nvPr/>
        </p:nvGrpSpPr>
        <p:grpSpPr bwMode="auto">
          <a:xfrm>
            <a:off x="6724616" y="1740076"/>
            <a:ext cx="2511065" cy="1114793"/>
            <a:chOff x="4008" y="2212"/>
            <a:chExt cx="656" cy="296"/>
          </a:xfrm>
          <a:solidFill>
            <a:srgbClr val="D2D2D2"/>
          </a:solidFill>
        </p:grpSpPr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5FEF2322-2BF2-4355-AB72-EDE1EEB21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8" name="Group 55">
              <a:extLst>
                <a:ext uri="{FF2B5EF4-FFF2-40B4-BE49-F238E27FC236}">
                  <a16:creationId xmlns:a16="http://schemas.microsoft.com/office/drawing/2014/main" id="{6868BA3A-8CD4-4E3F-9775-548C4BDC40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49" name="Line 56">
                <a:extLst>
                  <a:ext uri="{FF2B5EF4-FFF2-40B4-BE49-F238E27FC236}">
                    <a16:creationId xmlns:a16="http://schemas.microsoft.com/office/drawing/2014/main" id="{0E9250B8-0D66-467A-BCE6-BE79B4EC2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" name="Line 57">
                <a:extLst>
                  <a:ext uri="{FF2B5EF4-FFF2-40B4-BE49-F238E27FC236}">
                    <a16:creationId xmlns:a16="http://schemas.microsoft.com/office/drawing/2014/main" id="{785D819C-DCEB-4812-83FA-B4E498204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1" name="Oval 58">
                <a:extLst>
                  <a:ext uri="{FF2B5EF4-FFF2-40B4-BE49-F238E27FC236}">
                    <a16:creationId xmlns:a16="http://schemas.microsoft.com/office/drawing/2014/main" id="{24471C14-0920-4C26-A9C3-B65A547CC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2" name="Oval 59">
                <a:extLst>
                  <a:ext uri="{FF2B5EF4-FFF2-40B4-BE49-F238E27FC236}">
                    <a16:creationId xmlns:a16="http://schemas.microsoft.com/office/drawing/2014/main" id="{6EDF219F-DFE6-46AD-B453-653FA40CE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40E8F49D-FF0C-4D3D-ABCB-326FC42903CA}"/>
              </a:ext>
            </a:extLst>
          </p:cNvPr>
          <p:cNvSpPr/>
          <p:nvPr/>
        </p:nvSpPr>
        <p:spPr>
          <a:xfrm>
            <a:off x="10677504" y="889399"/>
            <a:ext cx="889987" cy="106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6F89CE7-1879-458C-8BC4-6747CDC171C7}"/>
              </a:ext>
            </a:extLst>
          </p:cNvPr>
          <p:cNvCxnSpPr>
            <a:cxnSpLocks/>
          </p:cNvCxnSpPr>
          <p:nvPr/>
        </p:nvCxnSpPr>
        <p:spPr>
          <a:xfrm>
            <a:off x="9424345" y="2274294"/>
            <a:ext cx="958336" cy="1"/>
          </a:xfrm>
          <a:prstGeom prst="straightConnector1">
            <a:avLst/>
          </a:prstGeom>
          <a:ln>
            <a:solidFill>
              <a:srgbClr val="F8A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el 2">
            <a:extLst>
              <a:ext uri="{FF2B5EF4-FFF2-40B4-BE49-F238E27FC236}">
                <a16:creationId xmlns:a16="http://schemas.microsoft.com/office/drawing/2014/main" id="{F3400D78-D338-4753-87EE-1D0B967C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99854"/>
            <a:ext cx="10515600" cy="1325563"/>
          </a:xfrm>
        </p:spPr>
        <p:txBody>
          <a:bodyPr>
            <a:normAutofit/>
          </a:bodyPr>
          <a:lstStyle/>
          <a:p>
            <a:r>
              <a:rPr lang="de-DE" sz="3500" dirty="0" err="1"/>
              <a:t>Coria</a:t>
            </a:r>
            <a:r>
              <a:rPr lang="de-DE" sz="3500" dirty="0"/>
              <a:t> ETL </a:t>
            </a:r>
            <a:r>
              <a:rPr lang="de-DE" sz="3500" dirty="0" err="1"/>
              <a:t>Process</a:t>
            </a:r>
            <a:endParaRPr lang="de-DE" sz="3500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1C0AE51-2DE0-4C6D-B997-62D5525D38D9}"/>
              </a:ext>
            </a:extLst>
          </p:cNvPr>
          <p:cNvSpPr/>
          <p:nvPr/>
        </p:nvSpPr>
        <p:spPr>
          <a:xfrm>
            <a:off x="590977" y="1330403"/>
            <a:ext cx="889987" cy="18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CAIDA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A3CB5E9-DC7C-4F00-AB95-4D1F471BD4F4}"/>
              </a:ext>
            </a:extLst>
          </p:cNvPr>
          <p:cNvSpPr/>
          <p:nvPr/>
        </p:nvSpPr>
        <p:spPr>
          <a:xfrm>
            <a:off x="638776" y="2038423"/>
            <a:ext cx="708912" cy="18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CIDFont+F1"/>
              </a:rPr>
              <a:t>ORVP</a:t>
            </a:r>
            <a:endParaRPr lang="de-DE" dirty="0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2621EAAD-05A4-4402-9FB8-E63A14876B13}"/>
              </a:ext>
            </a:extLst>
          </p:cNvPr>
          <p:cNvSpPr/>
          <p:nvPr/>
        </p:nvSpPr>
        <p:spPr>
          <a:xfrm>
            <a:off x="557496" y="2798471"/>
            <a:ext cx="939681" cy="189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CIDFont+F1"/>
              </a:rPr>
              <a:t>RIPE RIS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3E1DEF-3493-4649-B25A-4FD692C486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85" y="4045842"/>
            <a:ext cx="2369754" cy="1532868"/>
          </a:xfrm>
          <a:prstGeom prst="rect">
            <a:avLst/>
          </a:prstGeom>
        </p:spPr>
      </p:pic>
      <p:sp>
        <p:nvSpPr>
          <p:cNvPr id="141" name="Pfeil: nach rechts 140">
            <a:extLst>
              <a:ext uri="{FF2B5EF4-FFF2-40B4-BE49-F238E27FC236}">
                <a16:creationId xmlns:a16="http://schemas.microsoft.com/office/drawing/2014/main" id="{84AAD5BC-06C1-45DD-B5A6-06092E40F990}"/>
              </a:ext>
            </a:extLst>
          </p:cNvPr>
          <p:cNvSpPr/>
          <p:nvPr/>
        </p:nvSpPr>
        <p:spPr>
          <a:xfrm>
            <a:off x="2589539" y="4412848"/>
            <a:ext cx="1059269" cy="837640"/>
          </a:xfrm>
          <a:prstGeom prst="rightArrow">
            <a:avLst/>
          </a:prstGeom>
          <a:solidFill>
            <a:srgbClr val="F8A034">
              <a:alpha val="36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96FD1B-DA9B-44C5-9C87-4E0C5A9B9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1118" y="4015180"/>
            <a:ext cx="1539289" cy="1563530"/>
          </a:xfrm>
          <a:prstGeom prst="rect">
            <a:avLst/>
          </a:prstGeom>
        </p:spPr>
      </p:pic>
      <p:sp>
        <p:nvSpPr>
          <p:cNvPr id="142" name="Pfeil: nach rechts 141">
            <a:extLst>
              <a:ext uri="{FF2B5EF4-FFF2-40B4-BE49-F238E27FC236}">
                <a16:creationId xmlns:a16="http://schemas.microsoft.com/office/drawing/2014/main" id="{BC0055F1-DB48-4E45-838D-8D0F05ECB163}"/>
              </a:ext>
            </a:extLst>
          </p:cNvPr>
          <p:cNvSpPr/>
          <p:nvPr/>
        </p:nvSpPr>
        <p:spPr>
          <a:xfrm>
            <a:off x="5180407" y="4412848"/>
            <a:ext cx="1059269" cy="837640"/>
          </a:xfrm>
          <a:prstGeom prst="rightArrow">
            <a:avLst/>
          </a:prstGeom>
          <a:solidFill>
            <a:srgbClr val="F8A034">
              <a:alpha val="36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ACC781-65FE-44A6-82A6-29E12EA07F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9677" y="4038407"/>
            <a:ext cx="1963546" cy="1480429"/>
          </a:xfrm>
          <a:prstGeom prst="rect">
            <a:avLst/>
          </a:prstGeom>
        </p:spPr>
      </p:pic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ACFF15DB-1F7F-425C-A287-D39F0CBBD4C1}"/>
              </a:ext>
            </a:extLst>
          </p:cNvPr>
          <p:cNvSpPr/>
          <p:nvPr/>
        </p:nvSpPr>
        <p:spPr>
          <a:xfrm>
            <a:off x="8203224" y="4359801"/>
            <a:ext cx="1221116" cy="837640"/>
          </a:xfrm>
          <a:prstGeom prst="rightArrow">
            <a:avLst/>
          </a:prstGeom>
          <a:solidFill>
            <a:srgbClr val="F8A034">
              <a:alpha val="36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754D39-707B-4C7A-AFB5-CEA6F57435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4345" y="3989878"/>
            <a:ext cx="1653466" cy="1528958"/>
          </a:xfrm>
          <a:prstGeom prst="rect">
            <a:avLst/>
          </a:prstGeom>
        </p:spPr>
      </p:pic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8F7AFBC9-84F0-477E-BE79-F84D02BAE0D3}"/>
              </a:ext>
            </a:extLst>
          </p:cNvPr>
          <p:cNvGrpSpPr/>
          <p:nvPr/>
        </p:nvGrpSpPr>
        <p:grpSpPr>
          <a:xfrm>
            <a:off x="219786" y="3555147"/>
            <a:ext cx="3429022" cy="327996"/>
            <a:chOff x="641" y="435799"/>
            <a:chExt cx="1180263" cy="581066"/>
          </a:xfrm>
        </p:grpSpPr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8D36BEC9-A06C-4FEF-B4CB-C94391A8BF9E}"/>
                </a:ext>
              </a:extLst>
            </p:cNvPr>
            <p:cNvSpPr/>
            <p:nvPr/>
          </p:nvSpPr>
          <p:spPr>
            <a:xfrm>
              <a:off x="641" y="435799"/>
              <a:ext cx="1180263" cy="581066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5" name="Rechteck: abgerundete Ecken 4">
              <a:extLst>
                <a:ext uri="{FF2B5EF4-FFF2-40B4-BE49-F238E27FC236}">
                  <a16:creationId xmlns:a16="http://schemas.microsoft.com/office/drawing/2014/main" id="{D453846E-4AA7-4531-B726-B066389BE75D}"/>
                </a:ext>
              </a:extLst>
            </p:cNvPr>
            <p:cNvSpPr txBox="1"/>
            <p:nvPr/>
          </p:nvSpPr>
          <p:spPr>
            <a:xfrm>
              <a:off x="29006" y="464164"/>
              <a:ext cx="1123533" cy="5243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 err="1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Extract</a:t>
              </a:r>
              <a:endParaRPr lang="de-DE" sz="28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uppieren 147">
            <a:extLst>
              <a:ext uri="{FF2B5EF4-FFF2-40B4-BE49-F238E27FC236}">
                <a16:creationId xmlns:a16="http://schemas.microsoft.com/office/drawing/2014/main" id="{2019CF2D-C389-47F5-A277-2191D894BFE9}"/>
              </a:ext>
            </a:extLst>
          </p:cNvPr>
          <p:cNvGrpSpPr/>
          <p:nvPr/>
        </p:nvGrpSpPr>
        <p:grpSpPr>
          <a:xfrm>
            <a:off x="3592297" y="3550717"/>
            <a:ext cx="2647034" cy="327996"/>
            <a:chOff x="1352579" y="435799"/>
            <a:chExt cx="1541093" cy="581066"/>
          </a:xfrm>
        </p:grpSpPr>
        <p:sp>
          <p:nvSpPr>
            <p:cNvPr id="152" name="Rechteck: abgerundete Ecken 151">
              <a:extLst>
                <a:ext uri="{FF2B5EF4-FFF2-40B4-BE49-F238E27FC236}">
                  <a16:creationId xmlns:a16="http://schemas.microsoft.com/office/drawing/2014/main" id="{CB8D7BC6-CD73-4B1D-8FEE-DC816201C90B}"/>
                </a:ext>
              </a:extLst>
            </p:cNvPr>
            <p:cNvSpPr/>
            <p:nvPr/>
          </p:nvSpPr>
          <p:spPr>
            <a:xfrm>
              <a:off x="1352579" y="435799"/>
              <a:ext cx="1541093" cy="581066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3" name="Rechteck: abgerundete Ecken 6">
              <a:extLst>
                <a:ext uri="{FF2B5EF4-FFF2-40B4-BE49-F238E27FC236}">
                  <a16:creationId xmlns:a16="http://schemas.microsoft.com/office/drawing/2014/main" id="{F721B132-D129-4AFE-9797-8ACF76FC3B0D}"/>
                </a:ext>
              </a:extLst>
            </p:cNvPr>
            <p:cNvSpPr txBox="1"/>
            <p:nvPr/>
          </p:nvSpPr>
          <p:spPr>
            <a:xfrm>
              <a:off x="1380944" y="464164"/>
              <a:ext cx="1484363" cy="5243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Transform</a:t>
              </a:r>
            </a:p>
          </p:txBody>
        </p:sp>
      </p:grp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1022914D-DA54-4EB1-ABAC-2BAAA7DDD62A}"/>
              </a:ext>
            </a:extLst>
          </p:cNvPr>
          <p:cNvGrpSpPr/>
          <p:nvPr/>
        </p:nvGrpSpPr>
        <p:grpSpPr>
          <a:xfrm>
            <a:off x="6218158" y="3544538"/>
            <a:ext cx="3098759" cy="327996"/>
            <a:chOff x="3065347" y="435799"/>
            <a:chExt cx="1180263" cy="581066"/>
          </a:xfrm>
        </p:grpSpPr>
        <p:sp>
          <p:nvSpPr>
            <p:cNvPr id="150" name="Rechteck: abgerundete Ecken 149">
              <a:extLst>
                <a:ext uri="{FF2B5EF4-FFF2-40B4-BE49-F238E27FC236}">
                  <a16:creationId xmlns:a16="http://schemas.microsoft.com/office/drawing/2014/main" id="{0919D054-0595-4796-A62B-69F0B37898E8}"/>
                </a:ext>
              </a:extLst>
            </p:cNvPr>
            <p:cNvSpPr/>
            <p:nvPr/>
          </p:nvSpPr>
          <p:spPr>
            <a:xfrm>
              <a:off x="3065347" y="435799"/>
              <a:ext cx="1180263" cy="581066"/>
            </a:xfrm>
            <a:prstGeom prst="roundRect">
              <a:avLst/>
            </a:prstGeom>
            <a:solidFill>
              <a:srgbClr val="F8A0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1" name="Rechteck: abgerundete Ecken 8">
              <a:extLst>
                <a:ext uri="{FF2B5EF4-FFF2-40B4-BE49-F238E27FC236}">
                  <a16:creationId xmlns:a16="http://schemas.microsoft.com/office/drawing/2014/main" id="{6FCEBC11-23C8-4105-9C28-551CC9371341}"/>
                </a:ext>
              </a:extLst>
            </p:cNvPr>
            <p:cNvSpPr txBox="1"/>
            <p:nvPr/>
          </p:nvSpPr>
          <p:spPr>
            <a:xfrm>
              <a:off x="3093712" y="464164"/>
              <a:ext cx="1123533" cy="5243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73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723"/>
            <a:ext cx="10515600" cy="1325563"/>
          </a:xfrm>
        </p:spPr>
        <p:txBody>
          <a:bodyPr/>
          <a:lstStyle/>
          <a:p>
            <a:r>
              <a:rPr lang="de-DE" dirty="0"/>
              <a:t>Data Analysis</a:t>
            </a:r>
            <a:br>
              <a:rPr lang="de-DE" dirty="0"/>
            </a:b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10" name="Grafik 9" descr="Ein Bild, das Objekt, Gerät, Antenne enthält.&#10;&#10;Mit hoher Zuverlässigkeit generierte Beschreibung">
            <a:extLst>
              <a:ext uri="{FF2B5EF4-FFF2-40B4-BE49-F238E27FC236}">
                <a16:creationId xmlns:a16="http://schemas.microsoft.com/office/drawing/2014/main" id="{9F367822-0646-46DC-A0A7-E21D437D4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11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ASes</a:t>
            </a:r>
            <a:r>
              <a:rPr lang="en-US" sz="2400" dirty="0"/>
              <a:t> are classified according to their business type</a:t>
            </a:r>
          </a:p>
          <a:p>
            <a:r>
              <a:rPr lang="en-US" sz="2400" b="1" dirty="0"/>
              <a:t>Transit/Access</a:t>
            </a:r>
            <a:r>
              <a:rPr lang="en-US" sz="2400" dirty="0"/>
              <a:t>: provide internet access or function as a transit</a:t>
            </a:r>
          </a:p>
          <a:p>
            <a:r>
              <a:rPr lang="en-US" sz="2400" b="1" dirty="0"/>
              <a:t>Content</a:t>
            </a:r>
            <a:r>
              <a:rPr lang="en-US" sz="2400" dirty="0"/>
              <a:t>: provide content hosting and distribution systems</a:t>
            </a:r>
          </a:p>
          <a:p>
            <a:r>
              <a:rPr lang="en-US" sz="2400" b="1" dirty="0"/>
              <a:t>Enterprise</a:t>
            </a:r>
            <a:r>
              <a:rPr lang="en-US" sz="2400" dirty="0"/>
              <a:t>: organizations, universities, companies that are mostly users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/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de-DE" dirty="0"/>
              <a:t>AS Classification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48F424-4AAE-4846-98D3-75F646A7C0CE}"/>
              </a:ext>
            </a:extLst>
          </p:cNvPr>
          <p:cNvGrpSpPr/>
          <p:nvPr/>
        </p:nvGrpSpPr>
        <p:grpSpPr>
          <a:xfrm>
            <a:off x="6887358" y="1825625"/>
            <a:ext cx="5304642" cy="3132455"/>
            <a:chOff x="7546252" y="1385154"/>
            <a:chExt cx="5304642" cy="3132455"/>
          </a:xfrm>
        </p:grpSpPr>
        <p:pic>
          <p:nvPicPr>
            <p:cNvPr id="7" name="Grafik 6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id="{E2ADDCC1-9A92-45CD-8983-BE4311333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38" t="8055" r="371" b="14358"/>
            <a:stretch/>
          </p:blipFill>
          <p:spPr>
            <a:xfrm>
              <a:off x="7546252" y="1385154"/>
              <a:ext cx="5304642" cy="3132455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D6F63C5-A3DF-4465-B8FD-405D693405B3}"/>
                </a:ext>
              </a:extLst>
            </p:cNvPr>
            <p:cNvSpPr/>
            <p:nvPr/>
          </p:nvSpPr>
          <p:spPr>
            <a:xfrm>
              <a:off x="8016202" y="3438525"/>
              <a:ext cx="8027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42.2%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Grafik 8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id="{3EFAA251-6732-4202-89B0-4ED6A0524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96" t="44743" r="46232" b="46213"/>
            <a:stretch/>
          </p:blipFill>
          <p:spPr>
            <a:xfrm>
              <a:off x="9540239" y="3793014"/>
              <a:ext cx="513080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002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en-US" dirty="0"/>
              <a:t>AS Links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85"/>
            <a:ext cx="5486411" cy="4351338"/>
          </a:xfrm>
        </p:spPr>
        <p:txBody>
          <a:bodyPr>
            <a:normAutofit/>
          </a:bodyPr>
          <a:lstStyle/>
          <a:p>
            <a:r>
              <a:rPr lang="en-US" dirty="0"/>
              <a:t>Distribution: </a:t>
            </a:r>
            <a:r>
              <a:rPr lang="en-US" i="1" dirty="0"/>
              <a:t>sending</a:t>
            </a:r>
            <a:r>
              <a:rPr lang="en-US" dirty="0"/>
              <a:t> AS nodes</a:t>
            </a:r>
          </a:p>
          <a:p>
            <a:pPr lvl="1"/>
            <a:r>
              <a:rPr lang="en-US" dirty="0"/>
              <a:t> Very </a:t>
            </a:r>
            <a:r>
              <a:rPr lang="en-US" dirty="0" err="1"/>
              <a:t>frew</a:t>
            </a:r>
            <a:r>
              <a:rPr lang="en-US" dirty="0"/>
              <a:t> </a:t>
            </a:r>
            <a:r>
              <a:rPr lang="en-US" dirty="0" err="1"/>
              <a:t>Ases</a:t>
            </a:r>
            <a:r>
              <a:rPr lang="en-US" dirty="0"/>
              <a:t> send to a large number of other </a:t>
            </a:r>
            <a:r>
              <a:rPr lang="en-US" dirty="0" err="1"/>
              <a:t>Ases</a:t>
            </a:r>
            <a:endParaRPr lang="en-US" dirty="0"/>
          </a:p>
          <a:p>
            <a:pPr lvl="1"/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ASes</a:t>
            </a:r>
            <a:r>
              <a:rPr lang="de-DE" dirty="0"/>
              <a:t> </a:t>
            </a:r>
            <a:r>
              <a:rPr lang="de-DE" dirty="0" err="1"/>
              <a:t>sends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Ases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41D2F15-F702-4384-A4D8-A219B68D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96" y="1063246"/>
            <a:ext cx="4093764" cy="454862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7B83A7A-4BAE-4B13-8BA6-9B6656DA57C5}"/>
              </a:ext>
            </a:extLst>
          </p:cNvPr>
          <p:cNvSpPr/>
          <p:nvPr/>
        </p:nvSpPr>
        <p:spPr>
          <a:xfrm>
            <a:off x="948288" y="3655854"/>
            <a:ext cx="4050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high </a:t>
            </a:r>
            <a:r>
              <a:rPr lang="de-DE" sz="2400" dirty="0" err="1">
                <a:sym typeface="Wingdings" panose="05000000000000000000" pitchFamily="2" charset="2"/>
              </a:rPr>
              <a:t>vulnerability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attacks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91009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en-US" dirty="0"/>
              <a:t>AS Links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65"/>
            <a:ext cx="548641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Distribution: </a:t>
            </a:r>
            <a:r>
              <a:rPr lang="en-US" sz="2400" i="1" dirty="0"/>
              <a:t>receiving</a:t>
            </a:r>
            <a:r>
              <a:rPr lang="en-US" sz="2400" dirty="0"/>
              <a:t> AS nodes</a:t>
            </a:r>
            <a:endParaRPr lang="en-US" dirty="0"/>
          </a:p>
          <a:p>
            <a:pPr lvl="1"/>
            <a:r>
              <a:rPr lang="en-US" dirty="0"/>
              <a:t> Very </a:t>
            </a:r>
            <a:r>
              <a:rPr lang="en-US" dirty="0" err="1"/>
              <a:t>frew</a:t>
            </a:r>
            <a:r>
              <a:rPr lang="en-US" dirty="0"/>
              <a:t> </a:t>
            </a:r>
            <a:r>
              <a:rPr lang="en-US" dirty="0" err="1"/>
              <a:t>Ases</a:t>
            </a:r>
            <a:r>
              <a:rPr lang="en-US" dirty="0"/>
              <a:t> receive from a large number of other </a:t>
            </a:r>
            <a:r>
              <a:rPr lang="en-US" dirty="0" err="1"/>
              <a:t>Ases</a:t>
            </a:r>
            <a:endParaRPr lang="en-US" dirty="0"/>
          </a:p>
          <a:p>
            <a:pPr lvl="1"/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ASes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from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Ases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3E6EF0-7BB4-4438-89D3-247208275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17" y="1093636"/>
            <a:ext cx="4093764" cy="454862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32E94F9-B576-49FC-B280-2C31088E6B86}"/>
              </a:ext>
            </a:extLst>
          </p:cNvPr>
          <p:cNvSpPr/>
          <p:nvPr/>
        </p:nvSpPr>
        <p:spPr>
          <a:xfrm>
            <a:off x="754140" y="3686334"/>
            <a:ext cx="4050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high </a:t>
            </a:r>
            <a:r>
              <a:rPr lang="de-DE" sz="2400" dirty="0" err="1">
                <a:sym typeface="Wingdings" panose="05000000000000000000" pitchFamily="2" charset="2"/>
              </a:rPr>
              <a:t>vulnerability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for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attacks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24083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en-US" dirty="0"/>
              <a:t>AS </a:t>
            </a:r>
            <a:r>
              <a:rPr lang="en-US" dirty="0" err="1"/>
              <a:t>Geographics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7764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High </a:t>
            </a:r>
            <a:r>
              <a:rPr lang="de-DE" sz="2400" dirty="0" err="1"/>
              <a:t>concentration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ASes</a:t>
            </a:r>
            <a:r>
              <a:rPr lang="de-DE" sz="2400" dirty="0"/>
              <a:t> in North </a:t>
            </a:r>
            <a:r>
              <a:rPr lang="de-DE" sz="2400" dirty="0" err="1"/>
              <a:t>America</a:t>
            </a:r>
            <a:r>
              <a:rPr lang="de-DE" sz="2400" dirty="0"/>
              <a:t> and Europe</a:t>
            </a:r>
          </a:p>
          <a:p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dense</a:t>
            </a:r>
            <a:r>
              <a:rPr lang="de-DE" sz="2400" dirty="0"/>
              <a:t> </a:t>
            </a:r>
            <a:r>
              <a:rPr lang="de-DE" sz="2400" dirty="0" err="1"/>
              <a:t>concentration</a:t>
            </a:r>
            <a:r>
              <a:rPr lang="de-DE" sz="2400" dirty="0"/>
              <a:t> in </a:t>
            </a:r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developed</a:t>
            </a:r>
            <a:r>
              <a:rPr lang="de-DE" sz="2400" dirty="0"/>
              <a:t> countries</a:t>
            </a:r>
          </a:p>
          <a:p>
            <a:r>
              <a:rPr lang="de-DE" sz="2400" dirty="0" err="1"/>
              <a:t>Remark</a:t>
            </a:r>
            <a:r>
              <a:rPr lang="de-DE" sz="2400" dirty="0"/>
              <a:t>: </a:t>
            </a:r>
            <a:r>
              <a:rPr lang="de-DE" sz="2400" dirty="0" err="1"/>
              <a:t>Difficult</a:t>
            </a:r>
            <a:r>
              <a:rPr lang="de-DE" sz="2400" dirty="0"/>
              <a:t> </a:t>
            </a:r>
            <a:r>
              <a:rPr lang="de-DE" sz="2400" dirty="0" err="1"/>
              <a:t>collection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AS-</a:t>
            </a:r>
            <a:r>
              <a:rPr lang="de-DE" sz="2400" dirty="0" err="1"/>
              <a:t>data</a:t>
            </a:r>
            <a:r>
              <a:rPr lang="de-DE" sz="2400" dirty="0"/>
              <a:t> and </a:t>
            </a:r>
            <a:r>
              <a:rPr lang="de-DE" sz="2400" dirty="0" err="1"/>
              <a:t>gathering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inference</a:t>
            </a:r>
            <a:r>
              <a:rPr lang="de-DE" sz="2400" dirty="0"/>
              <a:t>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8" name="Grafik 7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8354F3BD-520B-4960-BB03-D29914300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26" y="1185942"/>
            <a:ext cx="6729174" cy="4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7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16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en-US" dirty="0"/>
              <a:t>AS </a:t>
            </a:r>
            <a:r>
              <a:rPr lang="en-US" dirty="0" err="1"/>
              <a:t>Geographics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37000" cy="4351338"/>
          </a:xfrm>
        </p:spPr>
        <p:txBody>
          <a:bodyPr>
            <a:normAutofit/>
          </a:bodyPr>
          <a:lstStyle/>
          <a:p>
            <a:r>
              <a:rPr lang="de-DE" sz="2400" dirty="0"/>
              <a:t>High </a:t>
            </a:r>
            <a:r>
              <a:rPr lang="de-DE" sz="2400" dirty="0" err="1"/>
              <a:t>concentration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ASes</a:t>
            </a:r>
            <a:r>
              <a:rPr lang="de-DE" sz="2400" dirty="0"/>
              <a:t> in North </a:t>
            </a:r>
            <a:r>
              <a:rPr lang="de-DE" sz="2400" dirty="0" err="1"/>
              <a:t>America</a:t>
            </a:r>
            <a:r>
              <a:rPr lang="de-DE" sz="2400" dirty="0"/>
              <a:t> and Europe</a:t>
            </a:r>
          </a:p>
          <a:p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dense</a:t>
            </a:r>
            <a:r>
              <a:rPr lang="de-DE" sz="2400" dirty="0"/>
              <a:t> </a:t>
            </a:r>
            <a:r>
              <a:rPr lang="de-DE" sz="2400" dirty="0" err="1"/>
              <a:t>concentration</a:t>
            </a:r>
            <a:r>
              <a:rPr lang="de-DE" sz="2400" dirty="0"/>
              <a:t> in </a:t>
            </a:r>
            <a:r>
              <a:rPr lang="de-DE" sz="2400" dirty="0" err="1"/>
              <a:t>less</a:t>
            </a:r>
            <a:r>
              <a:rPr lang="de-DE" sz="2400" dirty="0"/>
              <a:t> </a:t>
            </a:r>
            <a:r>
              <a:rPr lang="de-DE" sz="2400" dirty="0" err="1"/>
              <a:t>developed</a:t>
            </a:r>
            <a:r>
              <a:rPr lang="de-DE" sz="2400" dirty="0"/>
              <a:t> countries</a:t>
            </a:r>
          </a:p>
          <a:p>
            <a:r>
              <a:rPr lang="de-DE" sz="2400" dirty="0" err="1"/>
              <a:t>Remark</a:t>
            </a:r>
            <a:r>
              <a:rPr lang="de-DE" sz="2400" dirty="0"/>
              <a:t>: </a:t>
            </a:r>
            <a:r>
              <a:rPr lang="de-DE" sz="2400" dirty="0" err="1"/>
              <a:t>Difficult</a:t>
            </a:r>
            <a:r>
              <a:rPr lang="de-DE" sz="2400" dirty="0"/>
              <a:t> </a:t>
            </a:r>
            <a:r>
              <a:rPr lang="de-DE" sz="2400" dirty="0" err="1"/>
              <a:t>collection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AS-</a:t>
            </a:r>
            <a:r>
              <a:rPr lang="de-DE" sz="2400" dirty="0" err="1"/>
              <a:t>data</a:t>
            </a:r>
            <a:r>
              <a:rPr lang="de-DE" sz="2400" dirty="0"/>
              <a:t> and </a:t>
            </a:r>
            <a:r>
              <a:rPr lang="de-DE" sz="2400" dirty="0" err="1"/>
              <a:t>gathering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inference</a:t>
            </a:r>
            <a:r>
              <a:rPr lang="de-DE" sz="2400" dirty="0"/>
              <a:t> </a:t>
            </a:r>
          </a:p>
          <a:p>
            <a:endParaRPr lang="de-DE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7" name="Grafik 6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38914C0B-E28C-43BE-B052-930A8362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26" y="1185942"/>
            <a:ext cx="6729174" cy="44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01457"/>
            <a:ext cx="2743200" cy="365125"/>
          </a:xfrm>
        </p:spPr>
        <p:txBody>
          <a:bodyPr/>
          <a:lstStyle/>
          <a:p>
            <a:r>
              <a:rPr lang="de-DE" dirty="0"/>
              <a:t>Slide 17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Data Analysis:</a:t>
            </a:r>
            <a:br>
              <a:rPr lang="de-DE" dirty="0"/>
            </a:br>
            <a:r>
              <a:rPr lang="en-US" dirty="0"/>
              <a:t>Time Series Aspect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071647"/>
            <a:ext cx="2743200" cy="365125"/>
          </a:xfrm>
        </p:spPr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CFB166-2F77-4D05-9B35-8D9C6F28F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523207"/>
            <a:ext cx="5715000" cy="381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1CB2AE8-4C0C-447C-BCAE-D11B7D2F4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3207"/>
            <a:ext cx="5715000" cy="381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8DA5CF8-1C86-40DD-9F7C-FBE7BC2A82A1}"/>
              </a:ext>
            </a:extLst>
          </p:cNvPr>
          <p:cNvSpPr/>
          <p:nvPr/>
        </p:nvSpPr>
        <p:spPr>
          <a:xfrm>
            <a:off x="6508715" y="5333207"/>
            <a:ext cx="33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Development </a:t>
            </a:r>
            <a:r>
              <a:rPr lang="de-DE" i="1" dirty="0" err="1"/>
              <a:t>receiving</a:t>
            </a:r>
            <a:r>
              <a:rPr lang="de-DE" dirty="0"/>
              <a:t> AS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063B373-BC15-4D6B-B529-A8DC592B63C7}"/>
              </a:ext>
            </a:extLst>
          </p:cNvPr>
          <p:cNvSpPr/>
          <p:nvPr/>
        </p:nvSpPr>
        <p:spPr>
          <a:xfrm>
            <a:off x="541170" y="5333095"/>
            <a:ext cx="315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Development </a:t>
            </a:r>
            <a:r>
              <a:rPr lang="de-DE" i="1" dirty="0" err="1"/>
              <a:t>sending</a:t>
            </a:r>
            <a:r>
              <a:rPr lang="de-DE" dirty="0"/>
              <a:t> AS </a:t>
            </a:r>
            <a:r>
              <a:rPr lang="de-DE" dirty="0" err="1"/>
              <a:t>nodes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98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203C9F-4874-4182-86CE-A6B64F19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18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04BBFC-9A0C-46FF-81C5-68DF0778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4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Automated</a:t>
            </a:r>
            <a:r>
              <a:rPr lang="de-DE" dirty="0"/>
              <a:t> ETL </a:t>
            </a:r>
            <a:r>
              <a:rPr lang="de-DE" dirty="0" err="1"/>
              <a:t>Process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Current</a:t>
            </a:r>
            <a:r>
              <a:rPr lang="de-DE" dirty="0"/>
              <a:t> State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2CE994-0769-4D0B-B80C-604598C5F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ETL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448DEB-317F-41FC-8EBB-4339E5D61C7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C06C54E-CDAE-4924-9612-17A1C033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6475"/>
            <a:ext cx="10402399" cy="1941022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1677457-B114-4681-8786-FBF6D692560F}"/>
              </a:ext>
            </a:extLst>
          </p:cNvPr>
          <p:cNvGrpSpPr/>
          <p:nvPr/>
        </p:nvGrpSpPr>
        <p:grpSpPr>
          <a:xfrm>
            <a:off x="838201" y="4817307"/>
            <a:ext cx="1963416" cy="780005"/>
            <a:chOff x="1311" y="849250"/>
            <a:chExt cx="1185627" cy="1132334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CE8832FA-5918-45DF-B77C-70EA03DB91EF}"/>
                </a:ext>
              </a:extLst>
            </p:cNvPr>
            <p:cNvSpPr/>
            <p:nvPr/>
          </p:nvSpPr>
          <p:spPr>
            <a:xfrm>
              <a:off x="1311" y="849250"/>
              <a:ext cx="1185627" cy="1132334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1" name="Rechteck: abgerundete Ecken 4">
              <a:extLst>
                <a:ext uri="{FF2B5EF4-FFF2-40B4-BE49-F238E27FC236}">
                  <a16:creationId xmlns:a16="http://schemas.microsoft.com/office/drawing/2014/main" id="{7E269A38-2006-4774-8F84-8E2E69AB2AE0}"/>
                </a:ext>
              </a:extLst>
            </p:cNvPr>
            <p:cNvSpPr txBox="1"/>
            <p:nvPr/>
          </p:nvSpPr>
          <p:spPr>
            <a:xfrm>
              <a:off x="56587" y="904526"/>
              <a:ext cx="1075075" cy="1021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 err="1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Extract</a:t>
              </a:r>
              <a:endParaRPr lang="de-DE" sz="28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BE1CEC5-820E-47E0-B910-66128EDDA763}"/>
              </a:ext>
            </a:extLst>
          </p:cNvPr>
          <p:cNvGrpSpPr/>
          <p:nvPr/>
        </p:nvGrpSpPr>
        <p:grpSpPr>
          <a:xfrm>
            <a:off x="2691230" y="4817307"/>
            <a:ext cx="2145946" cy="780005"/>
            <a:chOff x="1349076" y="849250"/>
            <a:chExt cx="1548098" cy="1132334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1704FC01-2725-4F3F-ABA2-F6295A22FFD0}"/>
                </a:ext>
              </a:extLst>
            </p:cNvPr>
            <p:cNvSpPr/>
            <p:nvPr/>
          </p:nvSpPr>
          <p:spPr>
            <a:xfrm>
              <a:off x="1349076" y="849250"/>
              <a:ext cx="1548098" cy="1132334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echteck: abgerundete Ecken 6">
              <a:extLst>
                <a:ext uri="{FF2B5EF4-FFF2-40B4-BE49-F238E27FC236}">
                  <a16:creationId xmlns:a16="http://schemas.microsoft.com/office/drawing/2014/main" id="{16D528B6-C2CA-47B3-88A7-7D7E44F16B5A}"/>
                </a:ext>
              </a:extLst>
            </p:cNvPr>
            <p:cNvSpPr txBox="1"/>
            <p:nvPr/>
          </p:nvSpPr>
          <p:spPr>
            <a:xfrm>
              <a:off x="1404352" y="904526"/>
              <a:ext cx="1437546" cy="1021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Transform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77C45D3-33A6-49CA-8FD5-BC2C5D803989}"/>
              </a:ext>
            </a:extLst>
          </p:cNvPr>
          <p:cNvGrpSpPr/>
          <p:nvPr/>
        </p:nvGrpSpPr>
        <p:grpSpPr>
          <a:xfrm>
            <a:off x="4452721" y="4806979"/>
            <a:ext cx="3786024" cy="780005"/>
            <a:chOff x="3059312" y="849250"/>
            <a:chExt cx="1185627" cy="1132334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ADEDEBB9-E0F6-4D84-BC28-F529BE6C0A26}"/>
                </a:ext>
              </a:extLst>
            </p:cNvPr>
            <p:cNvSpPr/>
            <p:nvPr/>
          </p:nvSpPr>
          <p:spPr>
            <a:xfrm>
              <a:off x="3059312" y="849250"/>
              <a:ext cx="1185627" cy="1132334"/>
            </a:xfrm>
            <a:prstGeom prst="roundRect">
              <a:avLst/>
            </a:prstGeom>
            <a:solidFill>
              <a:srgbClr val="F8A0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hteck: abgerundete Ecken 8">
              <a:extLst>
                <a:ext uri="{FF2B5EF4-FFF2-40B4-BE49-F238E27FC236}">
                  <a16:creationId xmlns:a16="http://schemas.microsoft.com/office/drawing/2014/main" id="{028AAFEC-B10F-4F57-93FB-7E8693666B23}"/>
                </a:ext>
              </a:extLst>
            </p:cNvPr>
            <p:cNvSpPr txBox="1"/>
            <p:nvPr/>
          </p:nvSpPr>
          <p:spPr>
            <a:xfrm>
              <a:off x="3114588" y="904526"/>
              <a:ext cx="1075075" cy="1021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191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203C9F-4874-4182-86CE-A6B64F19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01457"/>
            <a:ext cx="2743200" cy="365125"/>
          </a:xfrm>
        </p:spPr>
        <p:txBody>
          <a:bodyPr/>
          <a:lstStyle/>
          <a:p>
            <a:r>
              <a:rPr lang="de-DE" dirty="0"/>
              <a:t>Slide 19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04BBFC-9A0C-46FF-81C5-68DF0778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4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Automated</a:t>
            </a:r>
            <a:r>
              <a:rPr lang="de-DE" dirty="0"/>
              <a:t> ETL </a:t>
            </a:r>
            <a:r>
              <a:rPr lang="de-DE" dirty="0" err="1"/>
              <a:t>Process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Development and Integration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2CE994-0769-4D0B-B80C-604598C5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12"/>
            <a:ext cx="10515600" cy="4351338"/>
          </a:xfrm>
        </p:spPr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Contribution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448DEB-317F-41FC-8EBB-4339E5D61C7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071647"/>
            <a:ext cx="2743200" cy="365125"/>
          </a:xfrm>
        </p:spPr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AEC034-CD64-4397-8C32-98604179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02" y="2251697"/>
            <a:ext cx="8552688" cy="2799987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CA027BB-A2EF-41EA-A880-9F4B8D5DEDEC}"/>
              </a:ext>
            </a:extLst>
          </p:cNvPr>
          <p:cNvGrpSpPr/>
          <p:nvPr/>
        </p:nvGrpSpPr>
        <p:grpSpPr>
          <a:xfrm>
            <a:off x="1257202" y="5010660"/>
            <a:ext cx="2631717" cy="545362"/>
            <a:chOff x="1311" y="849250"/>
            <a:chExt cx="1185627" cy="1132334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180A49E9-B59B-4657-A516-FD937714D91A}"/>
                </a:ext>
              </a:extLst>
            </p:cNvPr>
            <p:cNvSpPr/>
            <p:nvPr/>
          </p:nvSpPr>
          <p:spPr>
            <a:xfrm>
              <a:off x="1311" y="849250"/>
              <a:ext cx="1185627" cy="1132334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Rechteck: abgerundete Ecken 4">
              <a:extLst>
                <a:ext uri="{FF2B5EF4-FFF2-40B4-BE49-F238E27FC236}">
                  <a16:creationId xmlns:a16="http://schemas.microsoft.com/office/drawing/2014/main" id="{048BF459-2E06-42C5-8E69-E0B1A787F771}"/>
                </a:ext>
              </a:extLst>
            </p:cNvPr>
            <p:cNvSpPr txBox="1"/>
            <p:nvPr/>
          </p:nvSpPr>
          <p:spPr>
            <a:xfrm>
              <a:off x="56587" y="904526"/>
              <a:ext cx="1075075" cy="1021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 err="1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Extract</a:t>
              </a:r>
              <a:endParaRPr lang="de-DE" sz="2800" kern="1200" dirty="0">
                <a:solidFill>
                  <a:prstClr val="whit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DECC1D8-8B91-4775-A317-4FB33F02C3D6}"/>
              </a:ext>
            </a:extLst>
          </p:cNvPr>
          <p:cNvGrpSpPr/>
          <p:nvPr/>
        </p:nvGrpSpPr>
        <p:grpSpPr>
          <a:xfrm>
            <a:off x="3686886" y="5005712"/>
            <a:ext cx="2302667" cy="545362"/>
            <a:chOff x="1349076" y="849250"/>
            <a:chExt cx="1548098" cy="1132334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C9E572A-70E0-4A23-A6E5-550EBCD1CD22}"/>
                </a:ext>
              </a:extLst>
            </p:cNvPr>
            <p:cNvSpPr/>
            <p:nvPr/>
          </p:nvSpPr>
          <p:spPr>
            <a:xfrm>
              <a:off x="1349076" y="849250"/>
              <a:ext cx="1548098" cy="1132334"/>
            </a:xfrm>
            <a:prstGeom prst="roundRect">
              <a:avLst/>
            </a:prstGeom>
            <a:solidFill>
              <a:srgbClr val="F8A034"/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3" name="Rechteck: abgerundete Ecken 6">
              <a:extLst>
                <a:ext uri="{FF2B5EF4-FFF2-40B4-BE49-F238E27FC236}">
                  <a16:creationId xmlns:a16="http://schemas.microsoft.com/office/drawing/2014/main" id="{9F56D204-8171-4E22-9475-F89CF73BB244}"/>
                </a:ext>
              </a:extLst>
            </p:cNvPr>
            <p:cNvSpPr txBox="1"/>
            <p:nvPr/>
          </p:nvSpPr>
          <p:spPr>
            <a:xfrm>
              <a:off x="1404352" y="904526"/>
              <a:ext cx="1437546" cy="1021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Transform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1146699-1B01-4165-AA82-F087E829CA73}"/>
              </a:ext>
            </a:extLst>
          </p:cNvPr>
          <p:cNvGrpSpPr/>
          <p:nvPr/>
        </p:nvGrpSpPr>
        <p:grpSpPr>
          <a:xfrm>
            <a:off x="5559552" y="5017636"/>
            <a:ext cx="1938528" cy="545362"/>
            <a:chOff x="3059312" y="849250"/>
            <a:chExt cx="1185627" cy="1132334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48A01A37-8AA5-41CB-AC10-766B692BFF9D}"/>
                </a:ext>
              </a:extLst>
            </p:cNvPr>
            <p:cNvSpPr/>
            <p:nvPr/>
          </p:nvSpPr>
          <p:spPr>
            <a:xfrm>
              <a:off x="3059312" y="849250"/>
              <a:ext cx="1185627" cy="1132334"/>
            </a:xfrm>
            <a:prstGeom prst="roundRect">
              <a:avLst/>
            </a:prstGeom>
            <a:solidFill>
              <a:srgbClr val="F8A03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hteck: abgerundete Ecken 8">
              <a:extLst>
                <a:ext uri="{FF2B5EF4-FFF2-40B4-BE49-F238E27FC236}">
                  <a16:creationId xmlns:a16="http://schemas.microsoft.com/office/drawing/2014/main" id="{C65711C4-007B-45B6-A5A2-923C96E7759D}"/>
                </a:ext>
              </a:extLst>
            </p:cNvPr>
            <p:cNvSpPr txBox="1"/>
            <p:nvPr/>
          </p:nvSpPr>
          <p:spPr>
            <a:xfrm>
              <a:off x="3114588" y="904526"/>
              <a:ext cx="1075075" cy="10217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20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Load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A48C40A-A4AC-43E1-A5D3-8F4B6B7D3009}"/>
              </a:ext>
            </a:extLst>
          </p:cNvPr>
          <p:cNvSpPr txBox="1"/>
          <p:nvPr/>
        </p:nvSpPr>
        <p:spPr>
          <a:xfrm>
            <a:off x="1379897" y="1882365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CIADA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6E3A2D-6B14-484A-93EB-977EEA9DFF02}"/>
              </a:ext>
            </a:extLst>
          </p:cNvPr>
          <p:cNvSpPr txBox="1"/>
          <p:nvPr/>
        </p:nvSpPr>
        <p:spPr>
          <a:xfrm>
            <a:off x="3888919" y="188236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CoriaV3</a:t>
            </a:r>
          </a:p>
        </p:txBody>
      </p:sp>
    </p:spTree>
    <p:extLst>
      <p:ext uri="{BB962C8B-B14F-4D97-AF65-F5344CB8AC3E}">
        <p14:creationId xmlns:p14="http://schemas.microsoft.com/office/powerpoint/2010/main" val="32218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AD20A-DF87-4BED-A895-5EE2CA16B2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DFD55E-FB30-4062-B168-4F400A217FFF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8006446-9443-4A93-899B-3AB8BE9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A85C6C9-807B-4CE5-8E6C-F2732146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35EC4B-475B-4B96-ADFD-13765CBE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Coria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Theory: </a:t>
            </a:r>
            <a:r>
              <a:rPr lang="de-DE" dirty="0" err="1"/>
              <a:t>Autonomous</a:t>
            </a:r>
            <a:r>
              <a:rPr lang="de-DE" dirty="0"/>
              <a:t> Systems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Theory: ETL </a:t>
            </a:r>
            <a:r>
              <a:rPr lang="de-DE" dirty="0" err="1"/>
              <a:t>Process</a:t>
            </a:r>
            <a:r>
              <a:rPr lang="de-DE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Data Analysis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Development 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Automated</a:t>
            </a:r>
            <a:r>
              <a:rPr lang="de-DE" dirty="0"/>
              <a:t> ELT </a:t>
            </a:r>
            <a:r>
              <a:rPr lang="de-DE" dirty="0" err="1"/>
              <a:t>Process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Live 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Evaluation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1145368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4203C9F-4874-4182-86CE-A6B64F19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01457"/>
            <a:ext cx="2743200" cy="365125"/>
          </a:xfrm>
        </p:spPr>
        <p:txBody>
          <a:bodyPr/>
          <a:lstStyle/>
          <a:p>
            <a:r>
              <a:rPr lang="de-DE" dirty="0"/>
              <a:t>Slide 22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104BBFC-9A0C-46FF-81C5-68DF0778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4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Automated</a:t>
            </a:r>
            <a:r>
              <a:rPr lang="de-DE" dirty="0"/>
              <a:t> ETL </a:t>
            </a:r>
            <a:r>
              <a:rPr lang="de-DE" dirty="0" err="1"/>
              <a:t>Process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Live Demo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2CE994-0769-4D0B-B80C-604598C5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212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448DEB-317F-41FC-8EBB-4339E5D61C7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071647"/>
            <a:ext cx="2743200" cy="365125"/>
          </a:xfrm>
        </p:spPr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E20595B-3B28-4B83-A2F7-EC561D94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8212"/>
            <a:ext cx="8305800" cy="4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6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Slice 21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B9B5F-53BA-4081-B041-D79F89ED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Evaluation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ABB84-B474-4548-A88F-77736D69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595"/>
            <a:ext cx="10515600" cy="4211599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de-DE" sz="2800" dirty="0"/>
              <a:t>Validation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latest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files</a:t>
            </a:r>
            <a:endParaRPr lang="de-DE" sz="2800" dirty="0"/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Copy </a:t>
            </a:r>
            <a:r>
              <a:rPr lang="de-DE" sz="2800" dirty="0" err="1"/>
              <a:t>of</a:t>
            </a:r>
            <a:r>
              <a:rPr lang="de-DE" sz="2800" dirty="0"/>
              <a:t> </a:t>
            </a:r>
            <a:r>
              <a:rPr lang="de-DE" sz="2800" dirty="0" err="1"/>
              <a:t>current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files</a:t>
            </a:r>
            <a:endParaRPr lang="de-DE" sz="2800" dirty="0"/>
          </a:p>
          <a:p>
            <a:pPr lvl="1"/>
            <a:endParaRPr lang="de-DE" sz="2800" dirty="0"/>
          </a:p>
          <a:p>
            <a:pPr lvl="1"/>
            <a:r>
              <a:rPr lang="de-DE" sz="2800" dirty="0" err="1"/>
              <a:t>Transformion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csv</a:t>
            </a:r>
            <a:endParaRPr lang="de-DE" sz="2800" dirty="0"/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Import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into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Coria</a:t>
            </a:r>
            <a:r>
              <a:rPr lang="de-DE" sz="2800" dirty="0"/>
              <a:t> MySQL </a:t>
            </a:r>
            <a:r>
              <a:rPr lang="de-DE" sz="2800" dirty="0" err="1"/>
              <a:t>database</a:t>
            </a:r>
            <a:endParaRPr lang="de-DE" sz="2800" dirty="0"/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Import </a:t>
            </a:r>
            <a:r>
              <a:rPr lang="de-DE" sz="2800" dirty="0" err="1"/>
              <a:t>scripts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Coria</a:t>
            </a:r>
            <a:r>
              <a:rPr lang="de-DE" sz="2800" dirty="0"/>
              <a:t> </a:t>
            </a:r>
            <a:r>
              <a:rPr lang="de-DE" sz="2800" dirty="0" err="1"/>
              <a:t>framework</a:t>
            </a:r>
            <a:r>
              <a:rPr lang="de-DE" sz="2800" dirty="0"/>
              <a:t> (Python -&gt; Java)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Data </a:t>
            </a:r>
            <a:r>
              <a:rPr lang="de-DE" sz="2800" dirty="0" err="1"/>
              <a:t>aggregation</a:t>
            </a:r>
            <a:r>
              <a:rPr lang="de-DE" sz="2800" dirty="0"/>
              <a:t> </a:t>
            </a:r>
            <a:r>
              <a:rPr lang="de-DE" sz="2800" dirty="0" err="1"/>
              <a:t>over</a:t>
            </a:r>
            <a:r>
              <a:rPr lang="de-DE" sz="2800" dirty="0"/>
              <a:t> time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1030" name="Picture 6" descr="https://lh5.googleusercontent.com/f_eRcIDF9IK2yE4OoLl49KKE9lUBcY1H-w6r7Dm2f0XXjJV6gqH0sLNjOkmt4ySmRxQnGQ57zZmW_k-ml_42G5ex-gJeNOKeTVBGvg2xaQ4k9Nus4mQYBjYj5zo3moibEl8LZwjblI0">
            <a:extLst>
              <a:ext uri="{FF2B5EF4-FFF2-40B4-BE49-F238E27FC236}">
                <a16:creationId xmlns:a16="http://schemas.microsoft.com/office/drawing/2014/main" id="{F8319B52-CC56-4C9D-A75E-662A5F1C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08" y="1280855"/>
            <a:ext cx="446601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6.googleusercontent.com/lBZ6EfE67AE3HUDiRj8v7PAY2I5mB12-VwHxShL2Lg-MEt75B3K5wV3T7w6IHBP_iQDP0XdG8lV7RZc2EtLYL41EKEr1VO7lHxkhC97zj6U8fJlzT6_QonkET2Qo7ijRbeRtU3XZ9t0">
            <a:extLst>
              <a:ext uri="{FF2B5EF4-FFF2-40B4-BE49-F238E27FC236}">
                <a16:creationId xmlns:a16="http://schemas.microsoft.com/office/drawing/2014/main" id="{90C32A69-38AE-487C-BD8B-563EB118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68" y="3401349"/>
            <a:ext cx="446601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5.googleusercontent.com/E5qgvj2ZV__mPDjWrtBwGMO9_S-QsxRBmzVBW1jzrCjRRzEb-zzRZUF_WYUyiHd6psnhPj19hJUdlBxwS19mJDlKUTMPqJcUXoEg5Jh_otqDNduDE4aqEuG7EgWhwAOC70OhbzobyCM">
            <a:extLst>
              <a:ext uri="{FF2B5EF4-FFF2-40B4-BE49-F238E27FC236}">
                <a16:creationId xmlns:a16="http://schemas.microsoft.com/office/drawing/2014/main" id="{78FC5D58-1B0A-4B0A-A11B-1E600A03C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33" y="4049579"/>
            <a:ext cx="517798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lh5.googleusercontent.com/f_eRcIDF9IK2yE4OoLl49KKE9lUBcY1H-w6r7Dm2f0XXjJV6gqH0sLNjOkmt4ySmRxQnGQ57zZmW_k-ml_42G5ex-gJeNOKeTVBGvg2xaQ4k9Nus4mQYBjYj5zo3moibEl8LZwjblI0">
            <a:extLst>
              <a:ext uri="{FF2B5EF4-FFF2-40B4-BE49-F238E27FC236}">
                <a16:creationId xmlns:a16="http://schemas.microsoft.com/office/drawing/2014/main" id="{8732EDE7-93E7-48C9-A5CF-66B7BFCE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11" y="1966241"/>
            <a:ext cx="446601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lh5.googleusercontent.com/f_eRcIDF9IK2yE4OoLl49KKE9lUBcY1H-w6r7Dm2f0XXjJV6gqH0sLNjOkmt4ySmRxQnGQ57zZmW_k-ml_42G5ex-gJeNOKeTVBGvg2xaQ4k9Nus4mQYBjYj5zo3moibEl8LZwjblI0">
            <a:extLst>
              <a:ext uri="{FF2B5EF4-FFF2-40B4-BE49-F238E27FC236}">
                <a16:creationId xmlns:a16="http://schemas.microsoft.com/office/drawing/2014/main" id="{8565CAE9-ADE7-452D-90BC-5E26B377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11" y="2679989"/>
            <a:ext cx="446601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lh5.googleusercontent.com/E5qgvj2ZV__mPDjWrtBwGMO9_S-QsxRBmzVBW1jzrCjRRzEb-zzRZUF_WYUyiHd6psnhPj19hJUdlBxwS19mJDlKUTMPqJcUXoEg5Jh_otqDNduDE4aqEuG7EgWhwAOC70OhbzobyCM">
            <a:extLst>
              <a:ext uri="{FF2B5EF4-FFF2-40B4-BE49-F238E27FC236}">
                <a16:creationId xmlns:a16="http://schemas.microsoft.com/office/drawing/2014/main" id="{4A076A5A-A9AE-4A77-AD22-AE8D9AE7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9" y="4647088"/>
            <a:ext cx="517798" cy="51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9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23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B9B5F-53BA-4081-B041-D79F89ED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054"/>
            <a:ext cx="10515600" cy="1325563"/>
          </a:xfrm>
        </p:spPr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ABB84-B474-4548-A88F-77736D69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de-DE" sz="2800" dirty="0" err="1"/>
              <a:t>Apply</a:t>
            </a:r>
            <a:r>
              <a:rPr lang="de-DE" sz="2800" dirty="0"/>
              <a:t> </a:t>
            </a:r>
            <a:r>
              <a:rPr lang="de-DE" sz="2800" dirty="0" err="1"/>
              <a:t>automated</a:t>
            </a:r>
            <a:r>
              <a:rPr lang="de-DE" sz="2800" dirty="0"/>
              <a:t> ETL </a:t>
            </a:r>
            <a:r>
              <a:rPr lang="de-DE" sz="2800" dirty="0" err="1"/>
              <a:t>process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further</a:t>
            </a:r>
            <a:r>
              <a:rPr lang="de-DE" sz="2800" dirty="0"/>
              <a:t> </a:t>
            </a: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sources</a:t>
            </a:r>
            <a:br>
              <a:rPr lang="de-DE" sz="2800" dirty="0"/>
            </a:br>
            <a:endParaRPr lang="de-DE" sz="2800" dirty="0"/>
          </a:p>
          <a:p>
            <a:pPr lvl="1"/>
            <a:r>
              <a:rPr lang="de-DE" sz="2800" dirty="0"/>
              <a:t>Run </a:t>
            </a:r>
            <a:r>
              <a:rPr lang="de-DE" sz="2800" dirty="0" err="1"/>
              <a:t>Coria</a:t>
            </a:r>
            <a:r>
              <a:rPr lang="de-DE" sz="2800" dirty="0"/>
              <a:t> on a </a:t>
            </a:r>
            <a:r>
              <a:rPr lang="de-DE" sz="2800" dirty="0" err="1"/>
              <a:t>server</a:t>
            </a:r>
            <a:r>
              <a:rPr lang="de-DE" sz="2800" dirty="0"/>
              <a:t> (</a:t>
            </a:r>
            <a:r>
              <a:rPr lang="de-DE" sz="2800" dirty="0" err="1"/>
              <a:t>longtime</a:t>
            </a:r>
            <a:r>
              <a:rPr lang="de-DE" sz="2800" dirty="0"/>
              <a:t> </a:t>
            </a:r>
            <a:r>
              <a:rPr lang="de-DE" sz="2800" dirty="0" err="1"/>
              <a:t>evaluation</a:t>
            </a:r>
            <a:r>
              <a:rPr lang="de-DE" sz="2800" dirty="0"/>
              <a:t>)</a:t>
            </a:r>
            <a:br>
              <a:rPr lang="de-DE" sz="2800" dirty="0"/>
            </a:br>
            <a:endParaRPr lang="de-DE" sz="2800" dirty="0"/>
          </a:p>
          <a:p>
            <a:pPr lvl="1"/>
            <a:r>
              <a:rPr lang="de-DE" sz="2800" dirty="0" err="1"/>
              <a:t>Documentation</a:t>
            </a:r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7939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B9B5F-53BA-4081-B041-D79F89ED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ABB84-B474-4548-A88F-77736D69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4056"/>
          </a:xfrm>
        </p:spPr>
        <p:txBody>
          <a:bodyPr>
            <a:normAutofit fontScale="70000" lnSpcReduction="20000"/>
          </a:bodyPr>
          <a:lstStyle/>
          <a:p>
            <a:r>
              <a:rPr lang="de-DE" dirty="0"/>
              <a:t>B. Fabian, G. </a:t>
            </a:r>
            <a:r>
              <a:rPr lang="de-DE" dirty="0" err="1"/>
              <a:t>Tilch</a:t>
            </a:r>
            <a:r>
              <a:rPr lang="de-DE" dirty="0"/>
              <a:t>, “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Global-</a:t>
            </a:r>
            <a:r>
              <a:rPr lang="de-DE" dirty="0" err="1"/>
              <a:t>Scale</a:t>
            </a:r>
            <a:r>
              <a:rPr lang="de-DE" dirty="0"/>
              <a:t> Internet Graph at Different </a:t>
            </a:r>
            <a:r>
              <a:rPr lang="de-DE" dirty="0" err="1"/>
              <a:t>Topology</a:t>
            </a:r>
            <a:r>
              <a:rPr lang="de-DE" dirty="0"/>
              <a:t> Levels: Data Collection and Integration“.</a:t>
            </a:r>
          </a:p>
          <a:p>
            <a:r>
              <a:rPr lang="de-DE" dirty="0"/>
              <a:t>D. Kiene-</a:t>
            </a:r>
            <a:r>
              <a:rPr lang="de-DE" dirty="0" err="1"/>
              <a:t>Maksimivic</a:t>
            </a:r>
            <a:r>
              <a:rPr lang="de-DE" dirty="0"/>
              <a:t>, E. </a:t>
            </a:r>
            <a:r>
              <a:rPr lang="de-DE" dirty="0" err="1"/>
              <a:t>Zinovyeva</a:t>
            </a:r>
            <a:r>
              <a:rPr lang="de-DE" dirty="0"/>
              <a:t>, J. Park, “CORIA 2.0: </a:t>
            </a:r>
            <a:r>
              <a:rPr lang="en-US" dirty="0"/>
              <a:t>Augmenting a Universal Framework for Connectivity Risk Analysis”, 2017.</a:t>
            </a:r>
          </a:p>
          <a:p>
            <a:r>
              <a:rPr lang="de-DE" dirty="0"/>
              <a:t>J. </a:t>
            </a:r>
            <a:r>
              <a:rPr lang="de-DE" dirty="0" err="1"/>
              <a:t>Dümig</a:t>
            </a:r>
            <a:r>
              <a:rPr lang="de-DE" dirty="0"/>
              <a:t>, “</a:t>
            </a:r>
            <a:r>
              <a:rPr lang="en-US" dirty="0"/>
              <a:t>Modelling of an Extraction Transformation Loading (ETL) system for the connectivity risk analyzing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CoRiA</a:t>
            </a:r>
            <a:r>
              <a:rPr lang="de-DE" dirty="0"/>
              <a:t>“, 2016.</a:t>
            </a:r>
            <a:endParaRPr lang="en-US" dirty="0"/>
          </a:p>
          <a:p>
            <a:r>
              <a:rPr lang="en-US" dirty="0"/>
              <a:t>M. </a:t>
            </a:r>
            <a:r>
              <a:rPr lang="en-US" dirty="0" err="1"/>
              <a:t>Luckie</a:t>
            </a:r>
            <a:r>
              <a:rPr lang="en-US" dirty="0"/>
              <a:t> et al., “AS Relationships, Customer Cones, and Validation”, Internet Measurement Conference, 2013.</a:t>
            </a:r>
          </a:p>
          <a:p>
            <a:r>
              <a:rPr lang="en-US" dirty="0"/>
              <a:t>M. </a:t>
            </a:r>
            <a:r>
              <a:rPr lang="en-US" dirty="0" err="1"/>
              <a:t>Oehlers</a:t>
            </a:r>
            <a:r>
              <a:rPr lang="en-US" dirty="0"/>
              <a:t>, B. Fabian, ”Graph Metrics for Internet Robustness: A Survey”,</a:t>
            </a:r>
            <a:r>
              <a:rPr lang="fr-FR" dirty="0"/>
              <a:t> ACM Comput. </a:t>
            </a:r>
            <a:r>
              <a:rPr lang="fr-FR" dirty="0" err="1"/>
              <a:t>Surv</a:t>
            </a:r>
            <a:r>
              <a:rPr lang="fr-FR" dirty="0"/>
              <a:t>. 1, 1, Article 1, 2018.</a:t>
            </a:r>
            <a:endParaRPr lang="de-DE" dirty="0"/>
          </a:p>
          <a:p>
            <a:r>
              <a:rPr lang="de-DE" dirty="0" err="1"/>
              <a:t>S.Gross</a:t>
            </a:r>
            <a:r>
              <a:rPr lang="de-DE" dirty="0"/>
              <a:t>, “</a:t>
            </a:r>
            <a:r>
              <a:rPr lang="en-US" dirty="0"/>
              <a:t>Development of a modular software framework for the analysis of network connectivity risks based on network graphs”, 2017.</a:t>
            </a:r>
          </a:p>
          <a:p>
            <a:r>
              <a:rPr lang="de-DE" dirty="0"/>
              <a:t>T. Kober, “Business </a:t>
            </a:r>
            <a:r>
              <a:rPr lang="de-DE" dirty="0" err="1"/>
              <a:t>Intelligence</a:t>
            </a:r>
            <a:r>
              <a:rPr lang="de-DE" dirty="0"/>
              <a:t> in der Telekommunikation : Konzeption und Umsetzung einer </a:t>
            </a:r>
            <a:r>
              <a:rPr lang="de-DE" dirty="0" err="1"/>
              <a:t>Graphendatenbank</a:t>
            </a:r>
            <a:r>
              <a:rPr lang="de-DE" dirty="0"/>
              <a:t> mittels Neo4j“, 2016.</a:t>
            </a:r>
          </a:p>
          <a:p>
            <a:endParaRPr lang="de-DE" sz="27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329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B9B5F-53BA-4081-B041-D79F89ED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ABB84-B474-4548-A88F-77736D690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7946"/>
          </a:xfrm>
        </p:spPr>
        <p:txBody>
          <a:bodyPr>
            <a:normAutofit/>
          </a:bodyPr>
          <a:lstStyle/>
          <a:p>
            <a:r>
              <a:rPr lang="en-US" sz="2000" dirty="0"/>
              <a:t>CAIDA UCSD, CAIDA AS Relationships Dataset, </a:t>
            </a:r>
            <a:r>
              <a:rPr lang="de-DE" sz="2000" dirty="0">
                <a:hlinkClick r:id="rId3"/>
              </a:rPr>
              <a:t>http://www.caida.org/data/as-relationships</a:t>
            </a:r>
            <a:r>
              <a:rPr lang="de-DE" sz="2000" dirty="0"/>
              <a:t>, Access on 28.01.18.</a:t>
            </a:r>
          </a:p>
          <a:p>
            <a:r>
              <a:rPr lang="en-US" sz="2000" dirty="0"/>
              <a:t>CAIDA UCSD, CAIDA AS Classification Dataset, </a:t>
            </a:r>
            <a:r>
              <a:rPr lang="de-DE" sz="2000" dirty="0"/>
              <a:t>http://www.caida.org/data/as-classification, Access on 28.01.18.</a:t>
            </a:r>
          </a:p>
          <a:p>
            <a:r>
              <a:rPr lang="en-US" sz="2000" dirty="0"/>
              <a:t>CAIDA UCSD, CAIDA AS IPV4 AS Links Dataset, http://www.caida.org/data/active/ipv4_routed_topology_aslinks_dataset.xml</a:t>
            </a:r>
            <a:r>
              <a:rPr lang="de-DE" sz="2000" dirty="0"/>
              <a:t>, Access on 28.01.18.</a:t>
            </a:r>
          </a:p>
          <a:p>
            <a:r>
              <a:rPr lang="en-US" sz="2000" dirty="0"/>
              <a:t>CAIDA UCSD, CAIDA AS Rank Dataset, </a:t>
            </a:r>
            <a:r>
              <a:rPr lang="de-DE" sz="2000" dirty="0"/>
              <a:t>http://as-rank.caida.org/, Access on 28.01.18.</a:t>
            </a:r>
          </a:p>
          <a:p>
            <a:r>
              <a:rPr lang="en-US" sz="2000" dirty="0"/>
              <a:t>CAIDA UCSD, CAIDA AS Relationship Geo Dataset, http://www.caida.org/data/as-relationships-geo/</a:t>
            </a:r>
            <a:r>
              <a:rPr lang="de-DE" sz="2000" dirty="0"/>
              <a:t>, Access on 28.01.18.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407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8F53386-15A2-40A2-97C6-281AABCA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138"/>
            <a:ext cx="10515600" cy="2852737"/>
          </a:xfrm>
        </p:spPr>
        <p:txBody>
          <a:bodyPr/>
          <a:lstStyle/>
          <a:p>
            <a:pPr algn="ctr"/>
            <a:br>
              <a:rPr lang="de-DE" dirty="0"/>
            </a:b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Questions, </a:t>
            </a:r>
            <a:r>
              <a:rPr lang="de-DE" dirty="0" err="1"/>
              <a:t>Remarks</a:t>
            </a:r>
            <a:r>
              <a:rPr lang="de-DE" dirty="0"/>
              <a:t>, Feedback?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21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8F53386-15A2-40A2-97C6-281AABCA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1138"/>
            <a:ext cx="10515600" cy="2852737"/>
          </a:xfrm>
        </p:spPr>
        <p:txBody>
          <a:bodyPr/>
          <a:lstStyle/>
          <a:p>
            <a:pPr algn="ctr"/>
            <a:r>
              <a:rPr lang="de-DE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90569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60252ACD-67F7-4B5E-9E72-223167C4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2373" y="2076171"/>
            <a:ext cx="6022731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1517A8-23DB-4812-B194-46C7ECDC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1CB9B5F-53BA-4081-B041-D79F89ED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546"/>
            <a:ext cx="10515600" cy="1325563"/>
          </a:xfrm>
        </p:spPr>
        <p:txBody>
          <a:bodyPr/>
          <a:lstStyle/>
          <a:p>
            <a:r>
              <a:rPr lang="de-DE" dirty="0"/>
              <a:t>Appendix I: A </a:t>
            </a:r>
            <a:r>
              <a:rPr lang="de-DE" dirty="0" err="1"/>
              <a:t>Cusomer</a:t>
            </a:r>
            <a:r>
              <a:rPr lang="de-DE" dirty="0"/>
              <a:t> </a:t>
            </a:r>
            <a:r>
              <a:rPr lang="de-DE" dirty="0" err="1"/>
              <a:t>Cone</a:t>
            </a:r>
            <a:br>
              <a:rPr lang="de-DE" dirty="0"/>
            </a:b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EABB84-B474-4548-A88F-77736D690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A’s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: A, B, C, D, E, F</a:t>
            </a:r>
          </a:p>
          <a:p>
            <a:r>
              <a:rPr lang="de-DE" dirty="0" err="1"/>
              <a:t>B’s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: B, E, F</a:t>
            </a:r>
          </a:p>
          <a:p>
            <a:r>
              <a:rPr lang="de-DE" dirty="0" err="1"/>
              <a:t>C’s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cone</a:t>
            </a:r>
            <a:r>
              <a:rPr lang="de-DE" dirty="0"/>
              <a:t>: C, D, E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1055F9-5A8A-4C34-B488-9A0357FD6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5F8C2B0-3486-4186-9D99-CBE6982267D3}"/>
              </a:ext>
            </a:extLst>
          </p:cNvPr>
          <p:cNvSpPr/>
          <p:nvPr/>
        </p:nvSpPr>
        <p:spPr>
          <a:xfrm>
            <a:off x="1524000" y="5271094"/>
            <a:ext cx="1066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Source: https://www.caida.org/publications/presentations/2012/caida_asrank_wie/caida_asrank_wie.pptx</a:t>
            </a:r>
          </a:p>
        </p:txBody>
      </p:sp>
    </p:spTree>
    <p:extLst>
      <p:ext uri="{BB962C8B-B14F-4D97-AF65-F5344CB8AC3E}">
        <p14:creationId xmlns:p14="http://schemas.microsoft.com/office/powerpoint/2010/main" val="96111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7D1E43-9FCB-4783-AA56-50D1A914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766892-566C-43F3-A87E-5898B679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644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Appendix II:</a:t>
            </a:r>
            <a:br>
              <a:rPr lang="de-DE" dirty="0"/>
            </a:br>
            <a:r>
              <a:rPr lang="en-US" dirty="0"/>
              <a:t>AS Relationships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A13D2C-14BE-47BE-8995-EDC60403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6411" cy="4032250"/>
          </a:xfrm>
        </p:spPr>
        <p:txBody>
          <a:bodyPr>
            <a:normAutofit/>
          </a:bodyPr>
          <a:lstStyle/>
          <a:p>
            <a:r>
              <a:rPr lang="de-DE" dirty="0" err="1"/>
              <a:t>Relationships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on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, </a:t>
            </a:r>
            <a:r>
              <a:rPr lang="de-DE" dirty="0" err="1"/>
              <a:t>trafic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, etc.</a:t>
            </a:r>
          </a:p>
          <a:p>
            <a:r>
              <a:rPr lang="de-DE" dirty="0"/>
              <a:t>AS </a:t>
            </a:r>
            <a:r>
              <a:rPr lang="de-DE" dirty="0" err="1"/>
              <a:t>topology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consequence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evolution</a:t>
            </a:r>
            <a:r>
              <a:rPr lang="de-DE" dirty="0"/>
              <a:t> and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decisions</a:t>
            </a:r>
            <a:endParaRPr lang="de-DE" dirty="0"/>
          </a:p>
          <a:p>
            <a:r>
              <a:rPr lang="de-DE" dirty="0"/>
              <a:t>P2C: Provider </a:t>
            </a:r>
            <a:r>
              <a:rPr lang="de-DE" dirty="0" err="1"/>
              <a:t>to</a:t>
            </a:r>
            <a:r>
              <a:rPr lang="de-DE" dirty="0"/>
              <a:t> Customer</a:t>
            </a:r>
          </a:p>
          <a:p>
            <a:r>
              <a:rPr lang="de-DE" dirty="0"/>
              <a:t>P2P: Peer </a:t>
            </a:r>
            <a:r>
              <a:rPr lang="de-DE" dirty="0" err="1"/>
              <a:t>to</a:t>
            </a:r>
            <a:r>
              <a:rPr lang="de-DE" dirty="0"/>
              <a:t> Peer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F75115-AE30-47A8-B629-2426765974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pic>
        <p:nvPicPr>
          <p:cNvPr id="9" name="Grafik 8" descr="Ein Bild, das Elektronik enthält.&#10;&#10;Mit hoher Zuverlässigkeit generierte Beschreibung">
            <a:extLst>
              <a:ext uri="{FF2B5EF4-FFF2-40B4-BE49-F238E27FC236}">
                <a16:creationId xmlns:a16="http://schemas.microsoft.com/office/drawing/2014/main" id="{6CB6CF54-E5AF-488E-B5DD-BF2D76D02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46" y="165710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9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CA30ED-A04B-4CCC-BFF6-06BE8472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3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55877E-31D5-4C59-8E20-6CC90660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-49054"/>
            <a:ext cx="10515600" cy="1325563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8" name="Inhaltsplatzhalter 7" descr="Ein Bild, das draußen, Wasser, surfend, Outdoorobjekt enthält.&#10;&#10;Mit sehr hoher Zuverlässigkeit generierte Beschreibung">
            <a:extLst>
              <a:ext uri="{FF2B5EF4-FFF2-40B4-BE49-F238E27FC236}">
                <a16:creationId xmlns:a16="http://schemas.microsoft.com/office/drawing/2014/main" id="{019713D2-27B2-491B-B055-48FB1A536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09" y="1372564"/>
            <a:ext cx="3246420" cy="1951098"/>
          </a:xfr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46E932-CC35-493D-886B-D352B0BBDA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8F678D80-D62F-4AAF-8033-8B58ADE50DDB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0" name="Grafik 9" descr="Ein Bild, das Zaun, Computer enthält.&#10;&#10;Mit hoher Zuverlässigkeit generierte Beschreibung">
            <a:extLst>
              <a:ext uri="{FF2B5EF4-FFF2-40B4-BE49-F238E27FC236}">
                <a16:creationId xmlns:a16="http://schemas.microsoft.com/office/drawing/2014/main" id="{706F7FEA-7458-4D27-B331-269252848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08" y="3612119"/>
            <a:ext cx="3246420" cy="1827984"/>
          </a:xfrm>
          <a:prstGeom prst="rect">
            <a:avLst/>
          </a:prstGeom>
        </p:spPr>
      </p:pic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3ABFF14F-998A-4BA0-A555-E8B6760733A8}"/>
              </a:ext>
            </a:extLst>
          </p:cNvPr>
          <p:cNvSpPr txBox="1">
            <a:spLocks/>
          </p:cNvSpPr>
          <p:nvPr/>
        </p:nvSpPr>
        <p:spPr>
          <a:xfrm>
            <a:off x="533400" y="1825625"/>
            <a:ext cx="7178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Internet </a:t>
            </a:r>
            <a:r>
              <a:rPr lang="de-DE" sz="2400" dirty="0" err="1"/>
              <a:t>presents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important</a:t>
            </a:r>
            <a:r>
              <a:rPr lang="de-DE" sz="2400" dirty="0"/>
              <a:t> </a:t>
            </a:r>
            <a:r>
              <a:rPr lang="de-DE" sz="2400" dirty="0" err="1"/>
              <a:t>networks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today‘s</a:t>
            </a:r>
            <a:r>
              <a:rPr lang="de-DE" sz="2400" dirty="0"/>
              <a:t> </a:t>
            </a:r>
            <a:r>
              <a:rPr lang="de-DE" sz="2400" dirty="0" err="1"/>
              <a:t>world</a:t>
            </a:r>
            <a:endParaRPr lang="de-DE" sz="2400" dirty="0"/>
          </a:p>
          <a:p>
            <a:r>
              <a:rPr lang="de-DE" sz="2400" dirty="0"/>
              <a:t>Major </a:t>
            </a:r>
            <a:r>
              <a:rPr lang="de-DE" sz="2400" dirty="0" err="1"/>
              <a:t>financial</a:t>
            </a:r>
            <a:r>
              <a:rPr lang="de-DE" sz="2400" dirty="0"/>
              <a:t> and </a:t>
            </a:r>
            <a:r>
              <a:rPr lang="de-DE" sz="2400" dirty="0" err="1"/>
              <a:t>economical</a:t>
            </a:r>
            <a:r>
              <a:rPr lang="de-DE" sz="2400" dirty="0"/>
              <a:t> </a:t>
            </a:r>
            <a:r>
              <a:rPr lang="de-DE" sz="2400" dirty="0" err="1"/>
              <a:t>implications</a:t>
            </a:r>
            <a:endParaRPr lang="de-DE" sz="2400" dirty="0"/>
          </a:p>
          <a:p>
            <a:r>
              <a:rPr lang="de-DE" sz="2400" dirty="0" err="1"/>
              <a:t>Serious</a:t>
            </a:r>
            <a:r>
              <a:rPr lang="de-DE" sz="2400" dirty="0"/>
              <a:t> </a:t>
            </a:r>
            <a:r>
              <a:rPr lang="de-DE" sz="2400" dirty="0" err="1"/>
              <a:t>consequences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businesses</a:t>
            </a:r>
            <a:r>
              <a:rPr lang="de-DE" sz="2400" dirty="0"/>
              <a:t> and </a:t>
            </a:r>
            <a:r>
              <a:rPr lang="de-DE" sz="2400" dirty="0" err="1"/>
              <a:t>economies</a:t>
            </a:r>
            <a:r>
              <a:rPr lang="de-DE" sz="2400" dirty="0"/>
              <a:t> in </a:t>
            </a:r>
            <a:r>
              <a:rPr lang="de-DE" sz="2400" dirty="0" err="1"/>
              <a:t>case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non-</a:t>
            </a:r>
            <a:r>
              <a:rPr lang="de-DE" sz="2400" dirty="0" err="1"/>
              <a:t>functioning</a:t>
            </a:r>
            <a:endParaRPr lang="de-DE" sz="2400" dirty="0"/>
          </a:p>
          <a:p>
            <a:r>
              <a:rPr lang="de-DE" sz="2400" dirty="0"/>
              <a:t>Possible </a:t>
            </a:r>
            <a:r>
              <a:rPr lang="de-DE" sz="2400" dirty="0" err="1"/>
              <a:t>threats</a:t>
            </a:r>
            <a:r>
              <a:rPr lang="de-DE" sz="2400" dirty="0"/>
              <a:t>: </a:t>
            </a:r>
            <a:r>
              <a:rPr lang="de-DE" sz="2400" dirty="0" err="1"/>
              <a:t>nature</a:t>
            </a:r>
            <a:r>
              <a:rPr lang="de-DE" sz="2400" dirty="0"/>
              <a:t>, </a:t>
            </a:r>
            <a:r>
              <a:rPr lang="de-DE" sz="2400" dirty="0" err="1"/>
              <a:t>attacks</a:t>
            </a:r>
            <a:r>
              <a:rPr lang="de-DE" sz="2400" dirty="0"/>
              <a:t>, etc.</a:t>
            </a:r>
          </a:p>
          <a:p>
            <a:pPr marL="0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28402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3ABFF14F-998A-4BA0-A555-E8B6760733A8}"/>
              </a:ext>
            </a:extLst>
          </p:cNvPr>
          <p:cNvSpPr txBox="1">
            <a:spLocks/>
          </p:cNvSpPr>
          <p:nvPr/>
        </p:nvSpPr>
        <p:spPr>
          <a:xfrm>
            <a:off x="498211" y="1331300"/>
            <a:ext cx="4023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Size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giant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refers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single</a:t>
            </a:r>
            <a:r>
              <a:rPr lang="de-DE" sz="2400" dirty="0"/>
              <a:t> </a:t>
            </a:r>
            <a:r>
              <a:rPr lang="de-DE" sz="2400" dirty="0" err="1"/>
              <a:t>largest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whole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endParaRPr lang="de-DE" sz="2400" dirty="0"/>
          </a:p>
          <a:p>
            <a:r>
              <a:rPr lang="de-DE" sz="2400" dirty="0"/>
              <a:t>Elimination </a:t>
            </a:r>
            <a:r>
              <a:rPr lang="de-DE" sz="2400" dirty="0" err="1"/>
              <a:t>of</a:t>
            </a:r>
            <a:r>
              <a:rPr lang="de-DE" sz="2400" dirty="0"/>
              <a:t> 8%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nodes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network</a:t>
            </a:r>
            <a:r>
              <a:rPr lang="de-DE" sz="2400" dirty="0"/>
              <a:t>: </a:t>
            </a:r>
            <a:r>
              <a:rPr lang="de-DE" sz="2400" dirty="0" err="1"/>
              <a:t>giant</a:t>
            </a:r>
            <a:r>
              <a:rPr lang="de-DE" sz="2400" dirty="0"/>
              <a:t> </a:t>
            </a:r>
            <a:r>
              <a:rPr lang="de-DE" sz="2400" dirty="0" err="1"/>
              <a:t>component</a:t>
            </a:r>
            <a:r>
              <a:rPr lang="de-DE" sz="2400" dirty="0"/>
              <a:t> </a:t>
            </a:r>
            <a:r>
              <a:rPr lang="de-DE" sz="2400" dirty="0" err="1"/>
              <a:t>equals</a:t>
            </a:r>
            <a:r>
              <a:rPr lang="de-DE" sz="2400" dirty="0"/>
              <a:t> </a:t>
            </a:r>
            <a:r>
              <a:rPr lang="de-DE" sz="2400" dirty="0" err="1"/>
              <a:t>zero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CA30ED-A04B-4CCC-BFF6-06BE8472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55877E-31D5-4C59-8E20-6CC90660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-49054"/>
            <a:ext cx="10515600" cy="1325563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46E932-CC35-493D-886B-D352B0BBDA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8F678D80-D62F-4AAF-8033-8B58ADE50DDB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12" name="Grafik 11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814C5901-111C-43CF-A8D3-6E74EFFD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25" y="1156661"/>
            <a:ext cx="7546848" cy="3660733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3D43745-46A6-41C8-9342-00B6E4A22208}"/>
              </a:ext>
            </a:extLst>
          </p:cNvPr>
          <p:cNvSpPr/>
          <p:nvPr/>
        </p:nvSpPr>
        <p:spPr>
          <a:xfrm>
            <a:off x="563880" y="5330847"/>
            <a:ext cx="5453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/>
              <a:t>Coria</a:t>
            </a:r>
            <a:r>
              <a:rPr lang="de-DE" sz="2400" dirty="0"/>
              <a:t> </a:t>
            </a:r>
            <a:r>
              <a:rPr lang="de-DE" sz="2400" dirty="0" err="1"/>
              <a:t>helps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analyze</a:t>
            </a:r>
            <a:r>
              <a:rPr lang="de-DE" sz="2400" dirty="0"/>
              <a:t> </a:t>
            </a:r>
            <a:r>
              <a:rPr lang="de-DE" sz="2400" dirty="0" err="1"/>
              <a:t>connectivity</a:t>
            </a:r>
            <a:r>
              <a:rPr lang="de-DE" sz="2400" dirty="0"/>
              <a:t> </a:t>
            </a:r>
            <a:r>
              <a:rPr lang="de-DE" sz="2400" dirty="0" err="1"/>
              <a:t>risks</a:t>
            </a:r>
            <a:endParaRPr lang="de-DE" sz="2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F5711DC-C6DC-4BDB-876C-05A8EFACF554}"/>
              </a:ext>
            </a:extLst>
          </p:cNvPr>
          <p:cNvSpPr/>
          <p:nvPr/>
        </p:nvSpPr>
        <p:spPr>
          <a:xfrm>
            <a:off x="599902" y="4818229"/>
            <a:ext cx="5549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targeted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attacks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can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cause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wide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damage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7283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614631F-353D-4535-8E7A-D46B52690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0" t="12467" r="33842"/>
          <a:stretch/>
        </p:blipFill>
        <p:spPr>
          <a:xfrm>
            <a:off x="499621" y="3307929"/>
            <a:ext cx="3629319" cy="2510717"/>
          </a:xfrm>
          <a:prstGeom prst="rect">
            <a:avLst/>
          </a:prstGeom>
        </p:spPr>
      </p:pic>
      <p:pic>
        <p:nvPicPr>
          <p:cNvPr id="7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0F34E90-75A1-46D7-B884-C15C97BB9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449" y="2601318"/>
            <a:ext cx="7543015" cy="2133496"/>
          </a:xfrm>
          <a:prstGeom prst="rect">
            <a:avLst/>
          </a:prstGeom>
        </p:spPr>
      </p:pic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3ABFF14F-998A-4BA0-A555-E8B6760733A8}"/>
              </a:ext>
            </a:extLst>
          </p:cNvPr>
          <p:cNvSpPr txBox="1">
            <a:spLocks/>
          </p:cNvSpPr>
          <p:nvPr/>
        </p:nvSpPr>
        <p:spPr>
          <a:xfrm>
            <a:off x="499621" y="1243101"/>
            <a:ext cx="83263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Analyzes</a:t>
            </a:r>
            <a:r>
              <a:rPr lang="de-DE" sz="2000" dirty="0"/>
              <a:t> </a:t>
            </a:r>
            <a:r>
              <a:rPr lang="de-DE" sz="2000" dirty="0" err="1"/>
              <a:t>connectivity</a:t>
            </a:r>
            <a:r>
              <a:rPr lang="de-DE" sz="2000" dirty="0"/>
              <a:t> </a:t>
            </a:r>
            <a:r>
              <a:rPr lang="de-DE" sz="2000" dirty="0" err="1"/>
              <a:t>risks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networks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organizations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Distinguishes</a:t>
            </a:r>
            <a:r>
              <a:rPr lang="de-DE" sz="2000" dirty="0"/>
              <a:t> multiple </a:t>
            </a:r>
            <a:r>
              <a:rPr lang="de-DE" sz="2000" dirty="0" err="1"/>
              <a:t>metrics</a:t>
            </a:r>
            <a:r>
              <a:rPr lang="de-DE" sz="2000" dirty="0"/>
              <a:t> like </a:t>
            </a:r>
            <a:r>
              <a:rPr lang="de-DE" sz="2000" dirty="0" err="1"/>
              <a:t>Node</a:t>
            </a:r>
            <a:r>
              <a:rPr lang="de-DE" sz="2000" dirty="0"/>
              <a:t> Degree, etc.</a:t>
            </a:r>
          </a:p>
          <a:p>
            <a:r>
              <a:rPr lang="de-DE" sz="2000" dirty="0" err="1"/>
              <a:t>Calculates</a:t>
            </a:r>
            <a:r>
              <a:rPr lang="de-DE" sz="2000" dirty="0"/>
              <a:t> </a:t>
            </a:r>
            <a:r>
              <a:rPr lang="de-DE" sz="2000" dirty="0" err="1"/>
              <a:t>aggregated</a:t>
            </a:r>
            <a:r>
              <a:rPr lang="de-DE" sz="2000" dirty="0"/>
              <a:t> </a:t>
            </a:r>
            <a:r>
              <a:rPr lang="de-DE" sz="2000" dirty="0" err="1"/>
              <a:t>risk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endParaRPr lang="de-DE" sz="2000" dirty="0"/>
          </a:p>
          <a:p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network</a:t>
            </a:r>
            <a:r>
              <a:rPr lang="de-DE" sz="2000" dirty="0"/>
              <a:t> </a:t>
            </a:r>
            <a:r>
              <a:rPr lang="de-DE" sz="2000" dirty="0" err="1"/>
              <a:t>graphs</a:t>
            </a:r>
            <a:endParaRPr lang="de-DE" sz="2000" dirty="0"/>
          </a:p>
          <a:p>
            <a:r>
              <a:rPr lang="de-DE" sz="2000" dirty="0" err="1"/>
              <a:t>Offers</a:t>
            </a:r>
            <a:r>
              <a:rPr lang="de-DE" sz="2000" dirty="0"/>
              <a:t> different </a:t>
            </a:r>
            <a:r>
              <a:rPr lang="de-DE" sz="2000" dirty="0" err="1"/>
              <a:t>levels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granularity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CA30ED-A04B-4CCC-BFF6-06BE8472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55877E-31D5-4C59-8E20-6CC90660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-49054"/>
            <a:ext cx="10515600" cy="1325563"/>
          </a:xfrm>
        </p:spPr>
        <p:txBody>
          <a:bodyPr/>
          <a:lstStyle/>
          <a:p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Coria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46E932-CC35-493D-886B-D352B0BBDA5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8F678D80-D62F-4AAF-8033-8B58ADE50DDB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kern="1200">
                <a:solidFill>
                  <a:srgbClr val="F8A034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AB8A87E-D11A-4E65-B3F4-9E5A4B1CC7FD}"/>
              </a:ext>
            </a:extLst>
          </p:cNvPr>
          <p:cNvGrpSpPr/>
          <p:nvPr/>
        </p:nvGrpSpPr>
        <p:grpSpPr>
          <a:xfrm>
            <a:off x="4563394" y="4734814"/>
            <a:ext cx="7554070" cy="945335"/>
            <a:chOff x="4563394" y="4620514"/>
            <a:chExt cx="7554070" cy="945335"/>
          </a:xfrm>
        </p:grpSpPr>
        <p:pic>
          <p:nvPicPr>
            <p:cNvPr id="13" name="Grafik 12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45CDB0C4-1E4F-4029-A11D-164E32478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380"/>
            <a:stretch/>
          </p:blipFill>
          <p:spPr>
            <a:xfrm>
              <a:off x="4563394" y="4620514"/>
              <a:ext cx="6835163" cy="279478"/>
            </a:xfrm>
            <a:prstGeom prst="rect">
              <a:avLst/>
            </a:prstGeom>
          </p:spPr>
        </p:pic>
        <p:pic>
          <p:nvPicPr>
            <p:cNvPr id="15" name="Grafik 14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6048CDFB-DBE1-4CEA-981C-A5C9B2464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15" t="33243" b="-3591"/>
            <a:stretch/>
          </p:blipFill>
          <p:spPr>
            <a:xfrm>
              <a:off x="8987970" y="4997965"/>
              <a:ext cx="3129494" cy="567884"/>
            </a:xfrm>
            <a:prstGeom prst="rect">
              <a:avLst/>
            </a:prstGeom>
          </p:spPr>
        </p:pic>
        <p:pic>
          <p:nvPicPr>
            <p:cNvPr id="17" name="Grafik 1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2EF454E7-C2E5-439E-A1DC-721FDCA7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15"/>
            <a:stretch/>
          </p:blipFill>
          <p:spPr>
            <a:xfrm>
              <a:off x="4662784" y="4729773"/>
              <a:ext cx="3129494" cy="807264"/>
            </a:xfrm>
            <a:prstGeom prst="rect">
              <a:avLst/>
            </a:prstGeom>
          </p:spPr>
        </p:pic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1CD0B01E-4170-402B-8058-388374BB5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5" t="34874" r="45077" b="-3307"/>
            <a:stretch/>
          </p:blipFill>
          <p:spPr>
            <a:xfrm>
              <a:off x="7022993" y="5010887"/>
              <a:ext cx="1977887" cy="552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71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C20A3-40B4-4DA5-848C-90EA4799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6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A76572-F891-4FCC-A63F-ACE9F9A5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4" y="-133737"/>
            <a:ext cx="6750379" cy="1325563"/>
          </a:xfrm>
        </p:spPr>
        <p:txBody>
          <a:bodyPr>
            <a:normAutofit/>
          </a:bodyPr>
          <a:lstStyle/>
          <a:p>
            <a:r>
              <a:rPr lang="de-DE" sz="3500" dirty="0"/>
              <a:t>Theory: </a:t>
            </a:r>
            <a:r>
              <a:rPr lang="de-DE" sz="3500" dirty="0" err="1"/>
              <a:t>Autonomous</a:t>
            </a:r>
            <a:r>
              <a:rPr lang="de-DE" sz="3500" dirty="0"/>
              <a:t> Systems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98434E-25CA-4B12-BE11-945270641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65"/>
            <a:ext cx="9985911" cy="1738567"/>
          </a:xfrm>
        </p:spPr>
        <p:txBody>
          <a:bodyPr>
            <a:normAutofit/>
          </a:bodyPr>
          <a:lstStyle/>
          <a:p>
            <a:r>
              <a:rPr lang="de-DE" sz="2400" dirty="0" err="1"/>
              <a:t>Autonomous</a:t>
            </a:r>
            <a:r>
              <a:rPr lang="de-DE" sz="2400" dirty="0"/>
              <a:t> Systems (AS) </a:t>
            </a:r>
            <a:r>
              <a:rPr lang="de-DE" sz="2400" dirty="0" err="1"/>
              <a:t>represents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level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topology</a:t>
            </a:r>
            <a:endParaRPr lang="de-DE" sz="2400" dirty="0"/>
          </a:p>
          <a:p>
            <a:r>
              <a:rPr lang="de-DE" sz="2400" dirty="0"/>
              <a:t>A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routers</a:t>
            </a:r>
            <a:r>
              <a:rPr lang="de-DE" sz="2400" dirty="0"/>
              <a:t> </a:t>
            </a:r>
            <a:r>
              <a:rPr lang="de-DE" sz="2400" dirty="0" err="1"/>
              <a:t>under</a:t>
            </a:r>
            <a:r>
              <a:rPr lang="de-DE" sz="2400" dirty="0"/>
              <a:t> a </a:t>
            </a:r>
            <a:r>
              <a:rPr lang="de-DE" sz="2400" dirty="0" err="1"/>
              <a:t>single</a:t>
            </a:r>
            <a:r>
              <a:rPr lang="de-DE" sz="2400" dirty="0"/>
              <a:t> </a:t>
            </a:r>
            <a:r>
              <a:rPr lang="de-DE" sz="2400" dirty="0" err="1"/>
              <a:t>administration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F30D6-DA88-46A9-BE54-D355AD499D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34101D7B-C4F7-4322-8601-E9CD8E7E9521}"/>
              </a:ext>
            </a:extLst>
          </p:cNvPr>
          <p:cNvGrpSpPr/>
          <p:nvPr/>
        </p:nvGrpSpPr>
        <p:grpSpPr>
          <a:xfrm>
            <a:off x="2623135" y="3403372"/>
            <a:ext cx="6629399" cy="2100356"/>
            <a:chOff x="765317" y="1870656"/>
            <a:chExt cx="13872809" cy="371438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CAD02C29-42BB-4FD3-827D-B6AA47A12380}"/>
                </a:ext>
              </a:extLst>
            </p:cNvPr>
            <p:cNvSpPr/>
            <p:nvPr/>
          </p:nvSpPr>
          <p:spPr>
            <a:xfrm>
              <a:off x="1769166" y="4368644"/>
              <a:ext cx="1152939" cy="4825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R</a:t>
              </a:r>
              <a:endParaRPr lang="de-DE" dirty="0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D00AAF3-A2D4-4E69-8C02-9622B7552005}"/>
                </a:ext>
              </a:extLst>
            </p:cNvPr>
            <p:cNvSpPr/>
            <p:nvPr/>
          </p:nvSpPr>
          <p:spPr>
            <a:xfrm>
              <a:off x="765317" y="5209029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1FD374CF-AD3C-4B82-9868-E861C26D585D}"/>
                </a:ext>
              </a:extLst>
            </p:cNvPr>
            <p:cNvSpPr/>
            <p:nvPr/>
          </p:nvSpPr>
          <p:spPr>
            <a:xfrm>
              <a:off x="1908315" y="5209029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0E2E2C6A-A7F3-429E-AD0B-31F1C2CA51FE}"/>
                </a:ext>
              </a:extLst>
            </p:cNvPr>
            <p:cNvSpPr/>
            <p:nvPr/>
          </p:nvSpPr>
          <p:spPr>
            <a:xfrm>
              <a:off x="3051313" y="5217893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881E352D-7370-4855-A40A-0D46D6C506C6}"/>
                </a:ext>
              </a:extLst>
            </p:cNvPr>
            <p:cNvCxnSpPr/>
            <p:nvPr/>
          </p:nvCxnSpPr>
          <p:spPr>
            <a:xfrm flipV="1">
              <a:off x="1363782" y="4846251"/>
              <a:ext cx="387623" cy="2186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16B2953D-FCFA-43A9-84DF-3F67D1919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5635" y="4920794"/>
              <a:ext cx="0" cy="14908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21598B17-A828-46BE-AAEB-69BF106D68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1313" y="4851220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675D2FC-5776-4453-9080-D5AA1AB11391}"/>
                </a:ext>
              </a:extLst>
            </p:cNvPr>
            <p:cNvSpPr/>
            <p:nvPr/>
          </p:nvSpPr>
          <p:spPr>
            <a:xfrm>
              <a:off x="5267736" y="4388523"/>
              <a:ext cx="1152939" cy="4825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R</a:t>
              </a:r>
              <a:endParaRPr lang="de-DE" dirty="0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526C1CDC-6578-465E-BF4B-D46605201F8E}"/>
                </a:ext>
              </a:extLst>
            </p:cNvPr>
            <p:cNvSpPr/>
            <p:nvPr/>
          </p:nvSpPr>
          <p:spPr>
            <a:xfrm>
              <a:off x="4263887" y="5228908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75647503-B53E-41D3-A826-DAA0A775BEA4}"/>
                </a:ext>
              </a:extLst>
            </p:cNvPr>
            <p:cNvSpPr/>
            <p:nvPr/>
          </p:nvSpPr>
          <p:spPr>
            <a:xfrm>
              <a:off x="5406885" y="5228908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86F4A553-9C48-48E8-A751-5C3B083193FB}"/>
                </a:ext>
              </a:extLst>
            </p:cNvPr>
            <p:cNvSpPr/>
            <p:nvPr/>
          </p:nvSpPr>
          <p:spPr>
            <a:xfrm>
              <a:off x="6549883" y="5237772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65743C00-D303-4052-8377-0B0BED824258}"/>
                </a:ext>
              </a:extLst>
            </p:cNvPr>
            <p:cNvCxnSpPr/>
            <p:nvPr/>
          </p:nvCxnSpPr>
          <p:spPr>
            <a:xfrm flipV="1">
              <a:off x="4880113" y="4871099"/>
              <a:ext cx="387623" cy="2186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535964A4-76BB-44E6-93CD-3004C54F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4205" y="4940673"/>
              <a:ext cx="0" cy="14908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E0417269-F075-4B3A-936B-65DA7184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9883" y="4871099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75B678E-B6E8-4EBC-8995-9B41BBB1D53E}"/>
                </a:ext>
              </a:extLst>
            </p:cNvPr>
            <p:cNvSpPr/>
            <p:nvPr/>
          </p:nvSpPr>
          <p:spPr>
            <a:xfrm>
              <a:off x="3538333" y="3429000"/>
              <a:ext cx="1093305" cy="939644"/>
            </a:xfrm>
            <a:prstGeom prst="ellipse">
              <a:avLst/>
            </a:prstGeom>
            <a:solidFill>
              <a:srgbClr val="FABA6B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AS</a:t>
              </a:r>
            </a:p>
          </p:txBody>
        </p: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171CD2AB-9566-47E5-B99B-A359E451B8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1072" y="4192026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E54EEB88-FAD7-41D2-BBE9-7F79F9F4B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9866" y="4145939"/>
              <a:ext cx="484164" cy="22270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Rechteck: abgerundete Ecken 41">
              <a:extLst>
                <a:ext uri="{FF2B5EF4-FFF2-40B4-BE49-F238E27FC236}">
                  <a16:creationId xmlns:a16="http://schemas.microsoft.com/office/drawing/2014/main" id="{C9B79C5F-423C-49BB-BD0A-4F5AC95F2ED4}"/>
                </a:ext>
              </a:extLst>
            </p:cNvPr>
            <p:cNvSpPr/>
            <p:nvPr/>
          </p:nvSpPr>
          <p:spPr>
            <a:xfrm>
              <a:off x="4263887" y="1870656"/>
              <a:ext cx="6940608" cy="74012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ISP</a:t>
              </a:r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F990D7BD-0237-4E7A-9700-00ADBE62D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1072" y="2749929"/>
              <a:ext cx="1374928" cy="75019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60E31DE-AED8-479B-B067-EAE539893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65921" y="2749929"/>
              <a:ext cx="1371709" cy="75019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B1D53BC-66B7-4404-A142-BB5F82463E54}"/>
                </a:ext>
              </a:extLst>
            </p:cNvPr>
            <p:cNvSpPr/>
            <p:nvPr/>
          </p:nvSpPr>
          <p:spPr>
            <a:xfrm>
              <a:off x="8982766" y="4439764"/>
              <a:ext cx="1152939" cy="4825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R</a:t>
              </a:r>
              <a:endParaRPr lang="de-DE" dirty="0"/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352C1038-ED61-4B13-BB51-B2BF1246548F}"/>
                </a:ext>
              </a:extLst>
            </p:cNvPr>
            <p:cNvSpPr/>
            <p:nvPr/>
          </p:nvSpPr>
          <p:spPr>
            <a:xfrm>
              <a:off x="7978917" y="5280149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831DE479-F6F1-4A9F-B2B1-502B427F781A}"/>
                </a:ext>
              </a:extLst>
            </p:cNvPr>
            <p:cNvSpPr/>
            <p:nvPr/>
          </p:nvSpPr>
          <p:spPr>
            <a:xfrm>
              <a:off x="9121915" y="5280149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6040B225-DE18-4481-8DE8-0C50B79559D3}"/>
                </a:ext>
              </a:extLst>
            </p:cNvPr>
            <p:cNvSpPr/>
            <p:nvPr/>
          </p:nvSpPr>
          <p:spPr>
            <a:xfrm>
              <a:off x="10264913" y="5289013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116057B-3F6E-4A14-AB2D-C8F3F4095CDE}"/>
                </a:ext>
              </a:extLst>
            </p:cNvPr>
            <p:cNvCxnSpPr/>
            <p:nvPr/>
          </p:nvCxnSpPr>
          <p:spPr>
            <a:xfrm flipV="1">
              <a:off x="8577382" y="4917371"/>
              <a:ext cx="387623" cy="2186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A0D9ADC-868D-4A9E-8263-441FA0924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235" y="4991914"/>
              <a:ext cx="0" cy="14908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9F94674-C12C-4D11-A764-5AC8472F65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64913" y="4922340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C7AA751F-1931-47CC-8358-D0FBED441552}"/>
                </a:ext>
              </a:extLst>
            </p:cNvPr>
            <p:cNvSpPr/>
            <p:nvPr/>
          </p:nvSpPr>
          <p:spPr>
            <a:xfrm>
              <a:off x="12481336" y="4459643"/>
              <a:ext cx="1152939" cy="4825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R</a:t>
              </a:r>
              <a:endParaRPr lang="de-DE" dirty="0"/>
            </a:p>
          </p:txBody>
        </p:sp>
        <p:sp>
          <p:nvSpPr>
            <p:cNvPr id="53" name="Rechteck: abgerundete Ecken 52">
              <a:extLst>
                <a:ext uri="{FF2B5EF4-FFF2-40B4-BE49-F238E27FC236}">
                  <a16:creationId xmlns:a16="http://schemas.microsoft.com/office/drawing/2014/main" id="{FA1086CC-3D1A-45E2-950F-7B18480F7508}"/>
                </a:ext>
              </a:extLst>
            </p:cNvPr>
            <p:cNvSpPr/>
            <p:nvPr/>
          </p:nvSpPr>
          <p:spPr>
            <a:xfrm>
              <a:off x="11477487" y="5300028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1885E1FE-4B33-4BF7-9514-07C8C656485C}"/>
                </a:ext>
              </a:extLst>
            </p:cNvPr>
            <p:cNvSpPr/>
            <p:nvPr/>
          </p:nvSpPr>
          <p:spPr>
            <a:xfrm>
              <a:off x="12620485" y="5300028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ABF119E1-3796-42B1-822E-D4FF55C3B24D}"/>
                </a:ext>
              </a:extLst>
            </p:cNvPr>
            <p:cNvSpPr/>
            <p:nvPr/>
          </p:nvSpPr>
          <p:spPr>
            <a:xfrm>
              <a:off x="13763483" y="5308892"/>
              <a:ext cx="874643" cy="27614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dirty="0"/>
                <a:t>IP</a:t>
              </a: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667AAE2-D8BD-47F1-B172-CE645C36E541}"/>
                </a:ext>
              </a:extLst>
            </p:cNvPr>
            <p:cNvCxnSpPr/>
            <p:nvPr/>
          </p:nvCxnSpPr>
          <p:spPr>
            <a:xfrm flipV="1">
              <a:off x="12093713" y="4942219"/>
              <a:ext cx="387623" cy="2186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2255D9EC-EEA4-44F0-8A51-C2726D855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57805" y="5011793"/>
              <a:ext cx="0" cy="14908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05A9EB5D-99BD-4C7F-A1C1-1E6E47A59D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63483" y="4942219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4169B201-EE7A-487D-B656-269F6E394219}"/>
                </a:ext>
              </a:extLst>
            </p:cNvPr>
            <p:cNvSpPr/>
            <p:nvPr/>
          </p:nvSpPr>
          <p:spPr>
            <a:xfrm>
              <a:off x="10751933" y="3500120"/>
              <a:ext cx="1093305" cy="939644"/>
            </a:xfrm>
            <a:prstGeom prst="ellipse">
              <a:avLst/>
            </a:prstGeom>
            <a:solidFill>
              <a:srgbClr val="FABA6B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400" dirty="0"/>
                <a:t>AS</a:t>
              </a:r>
            </a:p>
          </p:txBody>
        </p: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08E79F34-16FD-46D6-84C3-346E4D7268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34672" y="4263146"/>
              <a:ext cx="487020" cy="21866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A19E3D4E-D13E-47B6-929F-AF1963078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3466" y="4217059"/>
              <a:ext cx="484164" cy="222705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29A7944A-A552-493E-99C6-35C95842F919}"/>
              </a:ext>
            </a:extLst>
          </p:cNvPr>
          <p:cNvSpPr/>
          <p:nvPr/>
        </p:nvSpPr>
        <p:spPr>
          <a:xfrm>
            <a:off x="830391" y="2340040"/>
            <a:ext cx="6950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Fokussing on </a:t>
            </a:r>
            <a:r>
              <a:rPr lang="de-DE" sz="2400" dirty="0" err="1">
                <a:sym typeface="Wingdings" panose="05000000000000000000" pitchFamily="2" charset="2"/>
              </a:rPr>
              <a:t>connectivity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risks</a:t>
            </a:r>
            <a:r>
              <a:rPr lang="de-DE" sz="2400" dirty="0">
                <a:sym typeface="Wingdings" panose="05000000000000000000" pitchFamily="2" charset="2"/>
              </a:rPr>
              <a:t> on AS-level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12801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C20A3-40B4-4DA5-848C-90EA4799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7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A76572-F891-4FCC-A63F-ACE9F9A5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4" y="-133737"/>
            <a:ext cx="6750379" cy="1325563"/>
          </a:xfrm>
        </p:spPr>
        <p:txBody>
          <a:bodyPr>
            <a:normAutofit/>
          </a:bodyPr>
          <a:lstStyle/>
          <a:p>
            <a:r>
              <a:rPr lang="de-DE" sz="3500" dirty="0"/>
              <a:t>Theory: </a:t>
            </a:r>
            <a:r>
              <a:rPr lang="de-DE" sz="3500" dirty="0" err="1"/>
              <a:t>Autonomous</a:t>
            </a:r>
            <a:r>
              <a:rPr lang="de-DE" sz="3500" dirty="0"/>
              <a:t> Systems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98434E-25CA-4B12-BE11-945270641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65"/>
            <a:ext cx="9985911" cy="1738567"/>
          </a:xfrm>
        </p:spPr>
        <p:txBody>
          <a:bodyPr>
            <a:normAutofit/>
          </a:bodyPr>
          <a:lstStyle/>
          <a:p>
            <a:r>
              <a:rPr lang="de-DE" sz="2400" dirty="0" err="1"/>
              <a:t>Autonomous</a:t>
            </a:r>
            <a:r>
              <a:rPr lang="de-DE" sz="2400" dirty="0"/>
              <a:t> Systems (AS) </a:t>
            </a:r>
            <a:r>
              <a:rPr lang="de-DE" sz="2400" dirty="0" err="1"/>
              <a:t>represents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level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internet</a:t>
            </a:r>
            <a:r>
              <a:rPr lang="de-DE" sz="2400" dirty="0"/>
              <a:t> </a:t>
            </a:r>
            <a:r>
              <a:rPr lang="de-DE" sz="2400" dirty="0" err="1"/>
              <a:t>topology</a:t>
            </a:r>
            <a:endParaRPr lang="de-DE" sz="2400" dirty="0"/>
          </a:p>
          <a:p>
            <a:r>
              <a:rPr lang="de-DE" sz="2400" dirty="0"/>
              <a:t>A </a:t>
            </a:r>
            <a:r>
              <a:rPr lang="de-DE" sz="2400" dirty="0" err="1"/>
              <a:t>set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routers</a:t>
            </a:r>
            <a:r>
              <a:rPr lang="de-DE" sz="2400" dirty="0"/>
              <a:t> </a:t>
            </a:r>
            <a:r>
              <a:rPr lang="de-DE" sz="2400" dirty="0" err="1"/>
              <a:t>under</a:t>
            </a:r>
            <a:r>
              <a:rPr lang="de-DE" sz="2400" dirty="0"/>
              <a:t> a </a:t>
            </a:r>
            <a:r>
              <a:rPr lang="de-DE" sz="2400" dirty="0" err="1"/>
              <a:t>single</a:t>
            </a:r>
            <a:r>
              <a:rPr lang="de-DE" sz="2400" dirty="0"/>
              <a:t> </a:t>
            </a:r>
            <a:r>
              <a:rPr lang="de-DE" sz="2400" dirty="0" err="1"/>
              <a:t>administration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F30D6-DA88-46A9-BE54-D355AD499D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AD02C29-42BB-4FD3-827D-B6AA47A12380}"/>
              </a:ext>
            </a:extLst>
          </p:cNvPr>
          <p:cNvSpPr/>
          <p:nvPr/>
        </p:nvSpPr>
        <p:spPr>
          <a:xfrm>
            <a:off x="3102844" y="4815900"/>
            <a:ext cx="550955" cy="27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R</a:t>
            </a:r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D00AAF3-A2D4-4E69-8C02-9622B7552005}"/>
              </a:ext>
            </a:extLst>
          </p:cNvPr>
          <p:cNvSpPr/>
          <p:nvPr/>
        </p:nvSpPr>
        <p:spPr>
          <a:xfrm>
            <a:off x="2623135" y="5291109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FD374CF-AD3C-4B82-9868-E861C26D585D}"/>
              </a:ext>
            </a:extLst>
          </p:cNvPr>
          <p:cNvSpPr/>
          <p:nvPr/>
        </p:nvSpPr>
        <p:spPr>
          <a:xfrm>
            <a:off x="3169339" y="5291109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0E2E2C6A-A7F3-429E-AD0B-31F1C2CA51FE}"/>
              </a:ext>
            </a:extLst>
          </p:cNvPr>
          <p:cNvSpPr/>
          <p:nvPr/>
        </p:nvSpPr>
        <p:spPr>
          <a:xfrm>
            <a:off x="3715544" y="5296121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81E352D-7370-4855-A40A-0D46D6C506C6}"/>
              </a:ext>
            </a:extLst>
          </p:cNvPr>
          <p:cNvCxnSpPr/>
          <p:nvPr/>
        </p:nvCxnSpPr>
        <p:spPr>
          <a:xfrm flipV="1">
            <a:off x="2909123" y="5085970"/>
            <a:ext cx="185233" cy="1236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6B2953D-FCFA-43A9-84DF-3F67D1919B8C}"/>
              </a:ext>
            </a:extLst>
          </p:cNvPr>
          <p:cNvCxnSpPr>
            <a:cxnSpLocks/>
          </p:cNvCxnSpPr>
          <p:nvPr/>
        </p:nvCxnSpPr>
        <p:spPr>
          <a:xfrm flipV="1">
            <a:off x="3378322" y="5128122"/>
            <a:ext cx="0" cy="843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1598B17-A828-46BE-AAEB-69BF106D687F}"/>
              </a:ext>
            </a:extLst>
          </p:cNvPr>
          <p:cNvCxnSpPr>
            <a:cxnSpLocks/>
          </p:cNvCxnSpPr>
          <p:nvPr/>
        </p:nvCxnSpPr>
        <p:spPr>
          <a:xfrm flipH="1" flipV="1">
            <a:off x="3715544" y="5088780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3675D2FC-5776-4453-9080-D5AA1AB11391}"/>
              </a:ext>
            </a:extLst>
          </p:cNvPr>
          <p:cNvSpPr/>
          <p:nvPr/>
        </p:nvSpPr>
        <p:spPr>
          <a:xfrm>
            <a:off x="4774706" y="4827140"/>
            <a:ext cx="550955" cy="27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R</a:t>
            </a:r>
            <a:endParaRPr lang="de-DE" dirty="0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526C1CDC-6578-465E-BF4B-D46605201F8E}"/>
              </a:ext>
            </a:extLst>
          </p:cNvPr>
          <p:cNvSpPr/>
          <p:nvPr/>
        </p:nvSpPr>
        <p:spPr>
          <a:xfrm>
            <a:off x="4294997" y="5302350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75647503-B53E-41D3-A826-DAA0A775BEA4}"/>
              </a:ext>
            </a:extLst>
          </p:cNvPr>
          <p:cNvSpPr/>
          <p:nvPr/>
        </p:nvSpPr>
        <p:spPr>
          <a:xfrm>
            <a:off x="4841201" y="5302350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86F4A553-9C48-48E8-A751-5C3B083193FB}"/>
              </a:ext>
            </a:extLst>
          </p:cNvPr>
          <p:cNvSpPr/>
          <p:nvPr/>
        </p:nvSpPr>
        <p:spPr>
          <a:xfrm>
            <a:off x="5387405" y="5307362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5743C00-D303-4052-8377-0B0BED824258}"/>
              </a:ext>
            </a:extLst>
          </p:cNvPr>
          <p:cNvCxnSpPr/>
          <p:nvPr/>
        </p:nvCxnSpPr>
        <p:spPr>
          <a:xfrm flipV="1">
            <a:off x="4589472" y="5100021"/>
            <a:ext cx="185233" cy="1236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535964A4-76BB-44E6-93CD-3004C54F6B89}"/>
              </a:ext>
            </a:extLst>
          </p:cNvPr>
          <p:cNvCxnSpPr>
            <a:cxnSpLocks/>
          </p:cNvCxnSpPr>
          <p:nvPr/>
        </p:nvCxnSpPr>
        <p:spPr>
          <a:xfrm flipV="1">
            <a:off x="5050183" y="5139363"/>
            <a:ext cx="0" cy="843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E0417269-F075-4B3A-936B-65DA7184074F}"/>
              </a:ext>
            </a:extLst>
          </p:cNvPr>
          <p:cNvCxnSpPr>
            <a:cxnSpLocks/>
          </p:cNvCxnSpPr>
          <p:nvPr/>
        </p:nvCxnSpPr>
        <p:spPr>
          <a:xfrm flipH="1" flipV="1">
            <a:off x="5387405" y="5100021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Ellipse 38">
            <a:extLst>
              <a:ext uri="{FF2B5EF4-FFF2-40B4-BE49-F238E27FC236}">
                <a16:creationId xmlns:a16="http://schemas.microsoft.com/office/drawing/2014/main" id="{A75B678E-B6E8-4EBC-8995-9B41BBB1D53E}"/>
              </a:ext>
            </a:extLst>
          </p:cNvPr>
          <p:cNvSpPr/>
          <p:nvPr/>
        </p:nvSpPr>
        <p:spPr>
          <a:xfrm>
            <a:off x="3948276" y="4284563"/>
            <a:ext cx="522458" cy="531337"/>
          </a:xfrm>
          <a:prstGeom prst="ellipse">
            <a:avLst/>
          </a:prstGeom>
          <a:solidFill>
            <a:srgbClr val="FABA6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AS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71CD2AB-9566-47E5-B99B-A359E451B865}"/>
              </a:ext>
            </a:extLst>
          </p:cNvPr>
          <p:cNvCxnSpPr>
            <a:cxnSpLocks/>
          </p:cNvCxnSpPr>
          <p:nvPr/>
        </p:nvCxnSpPr>
        <p:spPr>
          <a:xfrm flipH="1" flipV="1">
            <a:off x="4513472" y="4716028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54EEB88-FAD7-41D2-BBE9-7F79F9F4B167}"/>
              </a:ext>
            </a:extLst>
          </p:cNvPr>
          <p:cNvCxnSpPr>
            <a:cxnSpLocks/>
          </p:cNvCxnSpPr>
          <p:nvPr/>
        </p:nvCxnSpPr>
        <p:spPr>
          <a:xfrm flipV="1">
            <a:off x="3662287" y="4689967"/>
            <a:ext cx="231367" cy="1259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C9B79C5F-423C-49BB-BD0A-4F5AC95F2ED4}"/>
              </a:ext>
            </a:extLst>
          </p:cNvPr>
          <p:cNvSpPr/>
          <p:nvPr/>
        </p:nvSpPr>
        <p:spPr>
          <a:xfrm>
            <a:off x="4294997" y="3403372"/>
            <a:ext cx="3316708" cy="41851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ISP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F990D7BD-0237-4E7A-9700-00ADBE62D128}"/>
              </a:ext>
            </a:extLst>
          </p:cNvPr>
          <p:cNvCxnSpPr>
            <a:cxnSpLocks/>
          </p:cNvCxnSpPr>
          <p:nvPr/>
        </p:nvCxnSpPr>
        <p:spPr>
          <a:xfrm flipV="1">
            <a:off x="4513472" y="3900571"/>
            <a:ext cx="657037" cy="424208"/>
          </a:xfrm>
          <a:prstGeom prst="line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60E31DE-AED8-479B-B067-EAE539893FDA}"/>
              </a:ext>
            </a:extLst>
          </p:cNvPr>
          <p:cNvCxnSpPr>
            <a:cxnSpLocks/>
          </p:cNvCxnSpPr>
          <p:nvPr/>
        </p:nvCxnSpPr>
        <p:spPr>
          <a:xfrm flipH="1" flipV="1">
            <a:off x="6685318" y="3900571"/>
            <a:ext cx="655499" cy="424208"/>
          </a:xfrm>
          <a:prstGeom prst="line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Ellipse 44">
            <a:extLst>
              <a:ext uri="{FF2B5EF4-FFF2-40B4-BE49-F238E27FC236}">
                <a16:creationId xmlns:a16="http://schemas.microsoft.com/office/drawing/2014/main" id="{6B1D53BC-66B7-4404-A142-BB5F82463E54}"/>
              </a:ext>
            </a:extLst>
          </p:cNvPr>
          <p:cNvSpPr/>
          <p:nvPr/>
        </p:nvSpPr>
        <p:spPr>
          <a:xfrm>
            <a:off x="6550007" y="4856116"/>
            <a:ext cx="550955" cy="27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R</a:t>
            </a:r>
            <a:endParaRPr lang="de-DE" dirty="0"/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352C1038-ED61-4B13-BB51-B2BF1246548F}"/>
              </a:ext>
            </a:extLst>
          </p:cNvPr>
          <p:cNvSpPr/>
          <p:nvPr/>
        </p:nvSpPr>
        <p:spPr>
          <a:xfrm>
            <a:off x="6070298" y="5331325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831DE479-F6F1-4A9F-B2B1-502B427F781A}"/>
              </a:ext>
            </a:extLst>
          </p:cNvPr>
          <p:cNvSpPr/>
          <p:nvPr/>
        </p:nvSpPr>
        <p:spPr>
          <a:xfrm>
            <a:off x="6616502" y="5331325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6040B225-DE18-4481-8DE8-0C50B79559D3}"/>
              </a:ext>
            </a:extLst>
          </p:cNvPr>
          <p:cNvSpPr/>
          <p:nvPr/>
        </p:nvSpPr>
        <p:spPr>
          <a:xfrm>
            <a:off x="7162707" y="5336337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5116057B-3F6E-4A14-AB2D-C8F3F4095CDE}"/>
              </a:ext>
            </a:extLst>
          </p:cNvPr>
          <p:cNvCxnSpPr/>
          <p:nvPr/>
        </p:nvCxnSpPr>
        <p:spPr>
          <a:xfrm flipV="1">
            <a:off x="6356286" y="5126186"/>
            <a:ext cx="185233" cy="1236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A0D9ADC-868D-4A9E-8263-441FA0924011}"/>
              </a:ext>
            </a:extLst>
          </p:cNvPr>
          <p:cNvCxnSpPr>
            <a:cxnSpLocks/>
          </p:cNvCxnSpPr>
          <p:nvPr/>
        </p:nvCxnSpPr>
        <p:spPr>
          <a:xfrm flipV="1">
            <a:off x="6825484" y="5168338"/>
            <a:ext cx="0" cy="843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9F94674-C12C-4D11-A764-5AC8472F6516}"/>
              </a:ext>
            </a:extLst>
          </p:cNvPr>
          <p:cNvCxnSpPr>
            <a:cxnSpLocks/>
          </p:cNvCxnSpPr>
          <p:nvPr/>
        </p:nvCxnSpPr>
        <p:spPr>
          <a:xfrm flipH="1" flipV="1">
            <a:off x="7162707" y="5128996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C7AA751F-1931-47CC-8358-D0FBED441552}"/>
              </a:ext>
            </a:extLst>
          </p:cNvPr>
          <p:cNvSpPr/>
          <p:nvPr/>
        </p:nvSpPr>
        <p:spPr>
          <a:xfrm>
            <a:off x="8221869" y="4867356"/>
            <a:ext cx="550955" cy="27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R</a:t>
            </a:r>
            <a:endParaRPr lang="de-DE" dirty="0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FA1086CC-3D1A-45E2-950F-7B18480F7508}"/>
              </a:ext>
            </a:extLst>
          </p:cNvPr>
          <p:cNvSpPr/>
          <p:nvPr/>
        </p:nvSpPr>
        <p:spPr>
          <a:xfrm>
            <a:off x="7742159" y="5342566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1885E1FE-4B33-4BF7-9514-07C8C656485C}"/>
              </a:ext>
            </a:extLst>
          </p:cNvPr>
          <p:cNvSpPr/>
          <p:nvPr/>
        </p:nvSpPr>
        <p:spPr>
          <a:xfrm>
            <a:off x="8288364" y="5342566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ABF119E1-3796-42B1-822E-D4FF55C3B24D}"/>
              </a:ext>
            </a:extLst>
          </p:cNvPr>
          <p:cNvSpPr/>
          <p:nvPr/>
        </p:nvSpPr>
        <p:spPr>
          <a:xfrm>
            <a:off x="8834568" y="5347578"/>
            <a:ext cx="417966" cy="15615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IP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667AAE2-D8BD-47F1-B172-CE645C36E541}"/>
              </a:ext>
            </a:extLst>
          </p:cNvPr>
          <p:cNvCxnSpPr/>
          <p:nvPr/>
        </p:nvCxnSpPr>
        <p:spPr>
          <a:xfrm flipV="1">
            <a:off x="8036635" y="5140237"/>
            <a:ext cx="185233" cy="1236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2255D9EC-EEA4-44F0-8A51-C2726D855188}"/>
              </a:ext>
            </a:extLst>
          </p:cNvPr>
          <p:cNvCxnSpPr>
            <a:cxnSpLocks/>
          </p:cNvCxnSpPr>
          <p:nvPr/>
        </p:nvCxnSpPr>
        <p:spPr>
          <a:xfrm flipV="1">
            <a:off x="8497346" y="5179579"/>
            <a:ext cx="0" cy="843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5A9EB5D-99BD-4C7F-A1C1-1E6E47A59D56}"/>
              </a:ext>
            </a:extLst>
          </p:cNvPr>
          <p:cNvCxnSpPr>
            <a:cxnSpLocks/>
          </p:cNvCxnSpPr>
          <p:nvPr/>
        </p:nvCxnSpPr>
        <p:spPr>
          <a:xfrm flipH="1" flipV="1">
            <a:off x="8834568" y="5140237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4169B201-EE7A-487D-B656-269F6E394219}"/>
              </a:ext>
            </a:extLst>
          </p:cNvPr>
          <p:cNvSpPr/>
          <p:nvPr/>
        </p:nvSpPr>
        <p:spPr>
          <a:xfrm>
            <a:off x="7395439" y="4324779"/>
            <a:ext cx="522458" cy="531337"/>
          </a:xfrm>
          <a:prstGeom prst="ellipse">
            <a:avLst/>
          </a:prstGeom>
          <a:solidFill>
            <a:srgbClr val="FABA6B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AS</a:t>
            </a:r>
          </a:p>
        </p:txBody>
      </p: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08E79F34-16FD-46D6-84C3-346E4D7268A5}"/>
              </a:ext>
            </a:extLst>
          </p:cNvPr>
          <p:cNvCxnSpPr>
            <a:cxnSpLocks/>
          </p:cNvCxnSpPr>
          <p:nvPr/>
        </p:nvCxnSpPr>
        <p:spPr>
          <a:xfrm flipH="1" flipV="1">
            <a:off x="7960634" y="4756244"/>
            <a:ext cx="232732" cy="123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19E3D4E-D13E-47B6-929F-AF1963078E79}"/>
              </a:ext>
            </a:extLst>
          </p:cNvPr>
          <p:cNvCxnSpPr>
            <a:cxnSpLocks/>
          </p:cNvCxnSpPr>
          <p:nvPr/>
        </p:nvCxnSpPr>
        <p:spPr>
          <a:xfrm flipV="1">
            <a:off x="7109450" y="4730183"/>
            <a:ext cx="231367" cy="1259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29A7944A-A552-493E-99C6-35C95842F919}"/>
              </a:ext>
            </a:extLst>
          </p:cNvPr>
          <p:cNvSpPr/>
          <p:nvPr/>
        </p:nvSpPr>
        <p:spPr>
          <a:xfrm>
            <a:off x="830391" y="2340040"/>
            <a:ext cx="6950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8A034"/>
                </a:solidFill>
              </a:rPr>
              <a:t>⇒</a:t>
            </a:r>
            <a:r>
              <a:rPr lang="de-DE" sz="2400" dirty="0">
                <a:sym typeface="Wingdings" panose="05000000000000000000" pitchFamily="2" charset="2"/>
              </a:rPr>
              <a:t> Fokussing on </a:t>
            </a:r>
            <a:r>
              <a:rPr lang="de-DE" sz="2400" dirty="0" err="1">
                <a:sym typeface="Wingdings" panose="05000000000000000000" pitchFamily="2" charset="2"/>
              </a:rPr>
              <a:t>connectivity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risks</a:t>
            </a:r>
            <a:r>
              <a:rPr lang="de-DE" sz="2400" dirty="0">
                <a:sym typeface="Wingdings" panose="05000000000000000000" pitchFamily="2" charset="2"/>
              </a:rPr>
              <a:t> on AS-level </a:t>
            </a:r>
            <a:endParaRPr lang="de-DE" sz="24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A5C343-38EE-4BE5-BDE2-C1F94170E4FB}"/>
              </a:ext>
            </a:extLst>
          </p:cNvPr>
          <p:cNvSpPr/>
          <p:nvPr/>
        </p:nvSpPr>
        <p:spPr>
          <a:xfrm>
            <a:off x="4378204" y="3790983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provider</a:t>
            </a:r>
            <a:endParaRPr lang="de-DE" sz="1100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2503C53-C1F8-4762-B065-E57C8FE8E452}"/>
              </a:ext>
            </a:extLst>
          </p:cNvPr>
          <p:cNvSpPr/>
          <p:nvPr/>
        </p:nvSpPr>
        <p:spPr>
          <a:xfrm>
            <a:off x="3895439" y="4060839"/>
            <a:ext cx="724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customer</a:t>
            </a:r>
            <a:endParaRPr lang="de-DE" sz="1100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C1AE372-8BE0-4A80-B423-DCAF124BCFCB}"/>
              </a:ext>
            </a:extLst>
          </p:cNvPr>
          <p:cNvSpPr/>
          <p:nvPr/>
        </p:nvSpPr>
        <p:spPr>
          <a:xfrm>
            <a:off x="6773460" y="3799229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provider</a:t>
            </a:r>
            <a:endParaRPr lang="de-DE" sz="1100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16DB55F9-BE55-4EB1-8C20-371F9640D8F1}"/>
              </a:ext>
            </a:extLst>
          </p:cNvPr>
          <p:cNvSpPr/>
          <p:nvPr/>
        </p:nvSpPr>
        <p:spPr>
          <a:xfrm>
            <a:off x="7361515" y="4077391"/>
            <a:ext cx="724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customer</a:t>
            </a:r>
            <a:endParaRPr lang="de-DE" sz="1100" dirty="0"/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57455485-08BC-48BD-B98C-D9D49A3A79E4}"/>
              </a:ext>
            </a:extLst>
          </p:cNvPr>
          <p:cNvCxnSpPr>
            <a:cxnSpLocks/>
          </p:cNvCxnSpPr>
          <p:nvPr/>
        </p:nvCxnSpPr>
        <p:spPr>
          <a:xfrm flipH="1">
            <a:off x="4569891" y="4539043"/>
            <a:ext cx="2709182" cy="11383"/>
          </a:xfrm>
          <a:prstGeom prst="line">
            <a:avLst/>
          </a:prstGeom>
          <a:ln>
            <a:prstDash val="sysDot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hteck 66">
            <a:extLst>
              <a:ext uri="{FF2B5EF4-FFF2-40B4-BE49-F238E27FC236}">
                <a16:creationId xmlns:a16="http://schemas.microsoft.com/office/drawing/2014/main" id="{C639C905-F45C-473C-A484-EE41FB40AC00}"/>
              </a:ext>
            </a:extLst>
          </p:cNvPr>
          <p:cNvSpPr/>
          <p:nvPr/>
        </p:nvSpPr>
        <p:spPr>
          <a:xfrm>
            <a:off x="4438474" y="4305109"/>
            <a:ext cx="4491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peer</a:t>
            </a:r>
            <a:endParaRPr lang="de-DE" sz="1100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FDEEB9F-BF29-434D-AC6C-F4EE6DB03539}"/>
              </a:ext>
            </a:extLst>
          </p:cNvPr>
          <p:cNvSpPr/>
          <p:nvPr/>
        </p:nvSpPr>
        <p:spPr>
          <a:xfrm>
            <a:off x="6946277" y="4305227"/>
            <a:ext cx="4491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ym typeface="Wingdings" panose="05000000000000000000" pitchFamily="2" charset="2"/>
              </a:rPr>
              <a:t>peer</a:t>
            </a:r>
            <a:endParaRPr lang="de-DE" sz="1100" dirty="0"/>
          </a:p>
        </p:txBody>
      </p:sp>
      <p:sp>
        <p:nvSpPr>
          <p:cNvPr id="69" name="Inhaltsplatzhalter 3">
            <a:extLst>
              <a:ext uri="{FF2B5EF4-FFF2-40B4-BE49-F238E27FC236}">
                <a16:creationId xmlns:a16="http://schemas.microsoft.com/office/drawing/2014/main" id="{1CD5F506-FE29-4FCE-89A5-DE7D997319D9}"/>
              </a:ext>
            </a:extLst>
          </p:cNvPr>
          <p:cNvSpPr txBox="1">
            <a:spLocks/>
          </p:cNvSpPr>
          <p:nvPr/>
        </p:nvSpPr>
        <p:spPr>
          <a:xfrm>
            <a:off x="866080" y="3369489"/>
            <a:ext cx="3098909" cy="147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Relationships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Ases:</a:t>
            </a:r>
          </a:p>
          <a:p>
            <a:pPr lvl="1"/>
            <a:r>
              <a:rPr lang="de-DE" sz="1600" dirty="0"/>
              <a:t>Provider </a:t>
            </a:r>
            <a:r>
              <a:rPr lang="de-DE" sz="1600" dirty="0" err="1"/>
              <a:t>to</a:t>
            </a:r>
            <a:r>
              <a:rPr lang="de-DE" sz="1600" dirty="0"/>
              <a:t> Customer </a:t>
            </a:r>
          </a:p>
          <a:p>
            <a:pPr lvl="1"/>
            <a:r>
              <a:rPr lang="de-DE" sz="1600" dirty="0"/>
              <a:t>Peer </a:t>
            </a:r>
            <a:r>
              <a:rPr lang="de-DE" sz="1600" dirty="0" err="1"/>
              <a:t>to</a:t>
            </a:r>
            <a:r>
              <a:rPr lang="de-DE" sz="1600" dirty="0"/>
              <a:t> Peer </a:t>
            </a:r>
          </a:p>
        </p:txBody>
      </p:sp>
    </p:spTree>
    <p:extLst>
      <p:ext uri="{BB962C8B-B14F-4D97-AF65-F5344CB8AC3E}">
        <p14:creationId xmlns:p14="http://schemas.microsoft.com/office/powerpoint/2010/main" val="125298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C20A3-40B4-4DA5-848C-90EA4799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Slide 8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A76572-F891-4FCC-A63F-ACE9F9A5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04" y="149068"/>
            <a:ext cx="6750379" cy="1325563"/>
          </a:xfrm>
        </p:spPr>
        <p:txBody>
          <a:bodyPr>
            <a:normAutofit/>
          </a:bodyPr>
          <a:lstStyle/>
          <a:p>
            <a:r>
              <a:rPr lang="de-DE" sz="3500" dirty="0" err="1"/>
              <a:t>Example</a:t>
            </a:r>
            <a:r>
              <a:rPr lang="de-DE" sz="3500" dirty="0"/>
              <a:t> </a:t>
            </a:r>
            <a:r>
              <a:rPr lang="de-DE" sz="3500" dirty="0" err="1"/>
              <a:t>of</a:t>
            </a:r>
            <a:r>
              <a:rPr lang="de-DE" sz="3500" dirty="0"/>
              <a:t> an AS: </a:t>
            </a:r>
            <a:br>
              <a:rPr lang="de-DE" sz="3500" dirty="0"/>
            </a:br>
            <a:r>
              <a:rPr lang="de-DE" sz="3500" dirty="0"/>
              <a:t>Kabel Deutschland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F30D6-DA88-46A9-BE54-D355AD499D9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3D4326C-0DA6-4E14-A095-70CBCB9B5B15}"/>
              </a:ext>
            </a:extLst>
          </p:cNvPr>
          <p:cNvGrpSpPr/>
          <p:nvPr/>
        </p:nvGrpSpPr>
        <p:grpSpPr>
          <a:xfrm>
            <a:off x="2802857" y="1698303"/>
            <a:ext cx="6586286" cy="3893958"/>
            <a:chOff x="838200" y="1724026"/>
            <a:chExt cx="6586286" cy="389395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0D468034-9633-4148-92E9-86804D4C8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70" b="37929"/>
            <a:stretch/>
          </p:blipFill>
          <p:spPr>
            <a:xfrm>
              <a:off x="838200" y="1725256"/>
              <a:ext cx="4924532" cy="2357217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E054590-2104-4D00-8EAA-0B5DD936F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44" t="62209"/>
            <a:stretch/>
          </p:blipFill>
          <p:spPr>
            <a:xfrm>
              <a:off x="5609937" y="4182842"/>
              <a:ext cx="1814549" cy="1435142"/>
            </a:xfrm>
            <a:prstGeom prst="rect">
              <a:avLst/>
            </a:prstGeom>
          </p:spPr>
        </p:pic>
        <p:pic>
          <p:nvPicPr>
            <p:cNvPr id="9" name="Grafik 8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2C6D9E3C-EF25-4B5C-A5CE-93F36B931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9" t="62209" r="41070"/>
            <a:stretch/>
          </p:blipFill>
          <p:spPr>
            <a:xfrm>
              <a:off x="875905" y="4182842"/>
              <a:ext cx="4924532" cy="1435141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2A85C149-10C6-4B6A-8084-9A69D9553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56" b="37929"/>
            <a:stretch/>
          </p:blipFill>
          <p:spPr>
            <a:xfrm>
              <a:off x="5800437" y="1724026"/>
              <a:ext cx="1624049" cy="2357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2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A1C20A3-40B4-4DA5-848C-90EA4799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" y="6101457"/>
            <a:ext cx="2743200" cy="365125"/>
          </a:xfrm>
        </p:spPr>
        <p:txBody>
          <a:bodyPr/>
          <a:lstStyle/>
          <a:p>
            <a:r>
              <a:rPr lang="de-DE" dirty="0"/>
              <a:t>Slide 9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A76572-F891-4FCC-A63F-ACE9F9A5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6" y="-113417"/>
            <a:ext cx="6750379" cy="1325563"/>
          </a:xfrm>
        </p:spPr>
        <p:txBody>
          <a:bodyPr>
            <a:normAutofit/>
          </a:bodyPr>
          <a:lstStyle/>
          <a:p>
            <a:r>
              <a:rPr lang="de-DE" sz="3500" dirty="0"/>
              <a:t>Theory: ETL </a:t>
            </a:r>
            <a:r>
              <a:rPr lang="de-DE" sz="3500" dirty="0" err="1"/>
              <a:t>Process</a:t>
            </a:r>
            <a:endParaRPr lang="de-DE" sz="35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CF30D6-DA88-46A9-BE54-D355AD499D9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77240" y="6071647"/>
            <a:ext cx="2743200" cy="365125"/>
          </a:xfrm>
        </p:spPr>
        <p:txBody>
          <a:bodyPr/>
          <a:lstStyle/>
          <a:p>
            <a:fld id="{D583F051-E5AD-4064-AE11-C69EB8FFE7F8}" type="datetime1">
              <a:rPr lang="de-DE" smtClean="0"/>
              <a:t>17.03.2018</a:t>
            </a:fld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429E3D30-B76A-4135-ADB2-E925FDD85482}"/>
              </a:ext>
            </a:extLst>
          </p:cNvPr>
          <p:cNvGraphicFramePr/>
          <p:nvPr>
            <p:extLst/>
          </p:nvPr>
        </p:nvGraphicFramePr>
        <p:xfrm>
          <a:off x="2128020" y="3119596"/>
          <a:ext cx="4246252" cy="283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42F34F65-79F5-4AA1-9789-9BEACFBC756A}"/>
              </a:ext>
            </a:extLst>
          </p:cNvPr>
          <p:cNvSpPr/>
          <p:nvPr/>
        </p:nvSpPr>
        <p:spPr>
          <a:xfrm>
            <a:off x="307709" y="287945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</a:p>
        </p:txBody>
      </p:sp>
      <p:grpSp>
        <p:nvGrpSpPr>
          <p:cNvPr id="24" name="Group 53">
            <a:extLst>
              <a:ext uri="{FF2B5EF4-FFF2-40B4-BE49-F238E27FC236}">
                <a16:creationId xmlns:a16="http://schemas.microsoft.com/office/drawing/2014/main" id="{F74CEC05-E3BA-4633-ACB5-59F9F154609D}"/>
              </a:ext>
            </a:extLst>
          </p:cNvPr>
          <p:cNvGrpSpPr>
            <a:grpSpLocks/>
          </p:cNvGrpSpPr>
          <p:nvPr/>
        </p:nvGrpSpPr>
        <p:grpSpPr bwMode="auto">
          <a:xfrm>
            <a:off x="567231" y="5081563"/>
            <a:ext cx="1041400" cy="469900"/>
            <a:chOff x="4008" y="2212"/>
            <a:chExt cx="656" cy="296"/>
          </a:xfrm>
          <a:solidFill>
            <a:srgbClr val="D2D2D2"/>
          </a:solidFill>
        </p:grpSpPr>
        <p:sp>
          <p:nvSpPr>
            <p:cNvPr id="25" name="Rectangle 54">
              <a:extLst>
                <a:ext uri="{FF2B5EF4-FFF2-40B4-BE49-F238E27FC236}">
                  <a16:creationId xmlns:a16="http://schemas.microsoft.com/office/drawing/2014/main" id="{332D3151-317C-451F-89EE-DE1D067FD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26" name="Group 55">
              <a:extLst>
                <a:ext uri="{FF2B5EF4-FFF2-40B4-BE49-F238E27FC236}">
                  <a16:creationId xmlns:a16="http://schemas.microsoft.com/office/drawing/2014/main" id="{8C67C503-B776-4363-B637-6D61C8750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27" name="Line 56">
                <a:extLst>
                  <a:ext uri="{FF2B5EF4-FFF2-40B4-BE49-F238E27FC236}">
                    <a16:creationId xmlns:a16="http://schemas.microsoft.com/office/drawing/2014/main" id="{B9441D60-EF33-4BE0-8053-E29B77989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8" name="Line 57">
                <a:extLst>
                  <a:ext uri="{FF2B5EF4-FFF2-40B4-BE49-F238E27FC236}">
                    <a16:creationId xmlns:a16="http://schemas.microsoft.com/office/drawing/2014/main" id="{A0794AE5-6596-4C2C-9ED1-F95E97835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9" name="Oval 58">
                <a:extLst>
                  <a:ext uri="{FF2B5EF4-FFF2-40B4-BE49-F238E27FC236}">
                    <a16:creationId xmlns:a16="http://schemas.microsoft.com/office/drawing/2014/main" id="{A36C315B-AB3B-4380-9781-BC45A9AFA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0" name="Oval 59">
                <a:extLst>
                  <a:ext uri="{FF2B5EF4-FFF2-40B4-BE49-F238E27FC236}">
                    <a16:creationId xmlns:a16="http://schemas.microsoft.com/office/drawing/2014/main" id="{3875B9AC-2D2A-4F82-9A4D-ED3A8C17F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31" name="Group 53">
            <a:extLst>
              <a:ext uri="{FF2B5EF4-FFF2-40B4-BE49-F238E27FC236}">
                <a16:creationId xmlns:a16="http://schemas.microsoft.com/office/drawing/2014/main" id="{74F54E51-D4C4-4100-ACC5-81B6A77A1A26}"/>
              </a:ext>
            </a:extLst>
          </p:cNvPr>
          <p:cNvGrpSpPr>
            <a:grpSpLocks/>
          </p:cNvGrpSpPr>
          <p:nvPr/>
        </p:nvGrpSpPr>
        <p:grpSpPr bwMode="auto">
          <a:xfrm>
            <a:off x="575076" y="3541330"/>
            <a:ext cx="1041400" cy="469900"/>
            <a:chOff x="4008" y="2212"/>
            <a:chExt cx="656" cy="296"/>
          </a:xfrm>
          <a:solidFill>
            <a:srgbClr val="D2D2D2"/>
          </a:solidFill>
        </p:grpSpPr>
        <p:sp>
          <p:nvSpPr>
            <p:cNvPr id="32" name="Rectangle 54">
              <a:extLst>
                <a:ext uri="{FF2B5EF4-FFF2-40B4-BE49-F238E27FC236}">
                  <a16:creationId xmlns:a16="http://schemas.microsoft.com/office/drawing/2014/main" id="{046242A0-6F2D-4BA3-A3EF-A3B78793A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33" name="Group 55">
              <a:extLst>
                <a:ext uri="{FF2B5EF4-FFF2-40B4-BE49-F238E27FC236}">
                  <a16:creationId xmlns:a16="http://schemas.microsoft.com/office/drawing/2014/main" id="{35216967-3238-4AE1-A670-FAD47E170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34" name="Line 56">
                <a:extLst>
                  <a:ext uri="{FF2B5EF4-FFF2-40B4-BE49-F238E27FC236}">
                    <a16:creationId xmlns:a16="http://schemas.microsoft.com/office/drawing/2014/main" id="{FD51AF4B-5CF8-47E0-847B-3449B22ED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" name="Line 57">
                <a:extLst>
                  <a:ext uri="{FF2B5EF4-FFF2-40B4-BE49-F238E27FC236}">
                    <a16:creationId xmlns:a16="http://schemas.microsoft.com/office/drawing/2014/main" id="{2D7DDE1A-F0BB-4808-ABDD-3865446B4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6" name="Oval 58">
                <a:extLst>
                  <a:ext uri="{FF2B5EF4-FFF2-40B4-BE49-F238E27FC236}">
                    <a16:creationId xmlns:a16="http://schemas.microsoft.com/office/drawing/2014/main" id="{3D1B02D7-FB53-4446-8118-D7BEE578B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7" name="Oval 59">
                <a:extLst>
                  <a:ext uri="{FF2B5EF4-FFF2-40B4-BE49-F238E27FC236}">
                    <a16:creationId xmlns:a16="http://schemas.microsoft.com/office/drawing/2014/main" id="{7E83AFDE-B02F-4F27-A777-CAD7BA9A8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grpSp>
        <p:nvGrpSpPr>
          <p:cNvPr id="38" name="Group 53">
            <a:extLst>
              <a:ext uri="{FF2B5EF4-FFF2-40B4-BE49-F238E27FC236}">
                <a16:creationId xmlns:a16="http://schemas.microsoft.com/office/drawing/2014/main" id="{70108827-BF2D-4E07-837E-9D606A7B0A4D}"/>
              </a:ext>
            </a:extLst>
          </p:cNvPr>
          <p:cNvGrpSpPr>
            <a:grpSpLocks/>
          </p:cNvGrpSpPr>
          <p:nvPr/>
        </p:nvGrpSpPr>
        <p:grpSpPr bwMode="auto">
          <a:xfrm>
            <a:off x="559662" y="4296837"/>
            <a:ext cx="1041400" cy="469900"/>
            <a:chOff x="4008" y="2212"/>
            <a:chExt cx="656" cy="296"/>
          </a:xfrm>
          <a:solidFill>
            <a:srgbClr val="D2D2D2"/>
          </a:solidFill>
        </p:grpSpPr>
        <p:sp>
          <p:nvSpPr>
            <p:cNvPr id="39" name="Rectangle 54">
              <a:extLst>
                <a:ext uri="{FF2B5EF4-FFF2-40B4-BE49-F238E27FC236}">
                  <a16:creationId xmlns:a16="http://schemas.microsoft.com/office/drawing/2014/main" id="{EC120010-D0E0-49DE-BB4C-BE0B941AB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2DBFD2D1-3D80-4945-BB1D-9984EEC0EC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41" name="Line 56">
                <a:extLst>
                  <a:ext uri="{FF2B5EF4-FFF2-40B4-BE49-F238E27FC236}">
                    <a16:creationId xmlns:a16="http://schemas.microsoft.com/office/drawing/2014/main" id="{130E210F-A675-48A0-98DF-B7BE80B96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2" name="Line 57">
                <a:extLst>
                  <a:ext uri="{FF2B5EF4-FFF2-40B4-BE49-F238E27FC236}">
                    <a16:creationId xmlns:a16="http://schemas.microsoft.com/office/drawing/2014/main" id="{C318847F-D1C5-40B3-9328-77FBF15E6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" name="Oval 58">
                <a:extLst>
                  <a:ext uri="{FF2B5EF4-FFF2-40B4-BE49-F238E27FC236}">
                    <a16:creationId xmlns:a16="http://schemas.microsoft.com/office/drawing/2014/main" id="{5B5D2D08-65FE-440E-B549-0B2E1F2CD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4" name="Oval 59">
                <a:extLst>
                  <a:ext uri="{FF2B5EF4-FFF2-40B4-BE49-F238E27FC236}">
                    <a16:creationId xmlns:a16="http://schemas.microsoft.com/office/drawing/2014/main" id="{B879797F-3CDF-4E36-ADA4-2A6AF567B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45" name="Rechteck 44">
            <a:extLst>
              <a:ext uri="{FF2B5EF4-FFF2-40B4-BE49-F238E27FC236}">
                <a16:creationId xmlns:a16="http://schemas.microsoft.com/office/drawing/2014/main" id="{A8B8ABF6-2591-4B6D-9A58-443D2066C08D}"/>
              </a:ext>
            </a:extLst>
          </p:cNvPr>
          <p:cNvSpPr/>
          <p:nvPr/>
        </p:nvSpPr>
        <p:spPr>
          <a:xfrm>
            <a:off x="7114415" y="2889393"/>
            <a:ext cx="190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Data Warehouse</a:t>
            </a:r>
          </a:p>
        </p:txBody>
      </p:sp>
      <p:grpSp>
        <p:nvGrpSpPr>
          <p:cNvPr id="46" name="Group 53">
            <a:extLst>
              <a:ext uri="{FF2B5EF4-FFF2-40B4-BE49-F238E27FC236}">
                <a16:creationId xmlns:a16="http://schemas.microsoft.com/office/drawing/2014/main" id="{69052D1E-B0AF-4424-9D59-54C6B6B89B11}"/>
              </a:ext>
            </a:extLst>
          </p:cNvPr>
          <p:cNvGrpSpPr>
            <a:grpSpLocks/>
          </p:cNvGrpSpPr>
          <p:nvPr/>
        </p:nvGrpSpPr>
        <p:grpSpPr bwMode="auto">
          <a:xfrm>
            <a:off x="6812540" y="3541330"/>
            <a:ext cx="2511065" cy="2172415"/>
            <a:chOff x="4008" y="2212"/>
            <a:chExt cx="656" cy="296"/>
          </a:xfrm>
          <a:solidFill>
            <a:srgbClr val="D2D2D2"/>
          </a:solidFill>
        </p:grpSpPr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5FEF2322-2BF2-4355-AB72-EDE1EEB21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256"/>
              <a:ext cx="652" cy="212"/>
            </a:xfrm>
            <a:prstGeom prst="rect">
              <a:avLst/>
            </a:prstGeom>
            <a:grpFill/>
            <a:ln w="127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48" name="Group 55">
              <a:extLst>
                <a:ext uri="{FF2B5EF4-FFF2-40B4-BE49-F238E27FC236}">
                  <a16:creationId xmlns:a16="http://schemas.microsoft.com/office/drawing/2014/main" id="{6868BA3A-8CD4-4E3F-9775-548C4BDC40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2" y="2212"/>
              <a:ext cx="652" cy="296"/>
              <a:chOff x="4012" y="2212"/>
              <a:chExt cx="652" cy="296"/>
            </a:xfrm>
            <a:grpFill/>
          </p:grpSpPr>
          <p:sp>
            <p:nvSpPr>
              <p:cNvPr id="49" name="Line 56">
                <a:extLst>
                  <a:ext uri="{FF2B5EF4-FFF2-40B4-BE49-F238E27FC236}">
                    <a16:creationId xmlns:a16="http://schemas.microsoft.com/office/drawing/2014/main" id="{0E9250B8-0D66-467A-BCE6-BE79B4EC2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3" y="2250"/>
                <a:ext cx="0" cy="22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" name="Line 57">
                <a:extLst>
                  <a:ext uri="{FF2B5EF4-FFF2-40B4-BE49-F238E27FC236}">
                    <a16:creationId xmlns:a16="http://schemas.microsoft.com/office/drawing/2014/main" id="{785D819C-DCEB-4812-83FA-B4E498204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3" y="2251"/>
                <a:ext cx="0" cy="228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1" name="Oval 58">
                <a:extLst>
                  <a:ext uri="{FF2B5EF4-FFF2-40B4-BE49-F238E27FC236}">
                    <a16:creationId xmlns:a16="http://schemas.microsoft.com/office/drawing/2014/main" id="{24471C14-0920-4C26-A9C3-B65A547CC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12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2" name="Oval 59">
                <a:extLst>
                  <a:ext uri="{FF2B5EF4-FFF2-40B4-BE49-F238E27FC236}">
                    <a16:creationId xmlns:a16="http://schemas.microsoft.com/office/drawing/2014/main" id="{6EDF219F-DFE6-46AD-B453-653FA40CE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440"/>
                <a:ext cx="652" cy="68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53" name="Rechteck 52">
            <a:extLst>
              <a:ext uri="{FF2B5EF4-FFF2-40B4-BE49-F238E27FC236}">
                <a16:creationId xmlns:a16="http://schemas.microsoft.com/office/drawing/2014/main" id="{40E8F49D-FF0C-4D3D-ABCB-326FC42903CA}"/>
              </a:ext>
            </a:extLst>
          </p:cNvPr>
          <p:cNvSpPr/>
          <p:nvPr/>
        </p:nvSpPr>
        <p:spPr>
          <a:xfrm>
            <a:off x="10448956" y="287541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F6F89CE7-1879-458C-8BC4-6747CDC171C7}"/>
              </a:ext>
            </a:extLst>
          </p:cNvPr>
          <p:cNvCxnSpPr>
            <a:cxnSpLocks/>
          </p:cNvCxnSpPr>
          <p:nvPr/>
        </p:nvCxnSpPr>
        <p:spPr>
          <a:xfrm>
            <a:off x="9512269" y="4604359"/>
            <a:ext cx="958336" cy="1"/>
          </a:xfrm>
          <a:prstGeom prst="straightConnector1">
            <a:avLst/>
          </a:prstGeom>
          <a:ln>
            <a:solidFill>
              <a:srgbClr val="F8A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B02BF33-2691-4ECB-BE54-0DEBC282A567}"/>
              </a:ext>
            </a:extLst>
          </p:cNvPr>
          <p:cNvCxnSpPr>
            <a:cxnSpLocks/>
          </p:cNvCxnSpPr>
          <p:nvPr/>
        </p:nvCxnSpPr>
        <p:spPr>
          <a:xfrm flipV="1">
            <a:off x="9537775" y="3947730"/>
            <a:ext cx="881364" cy="289446"/>
          </a:xfrm>
          <a:prstGeom prst="straightConnector1">
            <a:avLst/>
          </a:prstGeom>
          <a:ln>
            <a:solidFill>
              <a:srgbClr val="F8A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43520E06-DF75-4CA8-BF5F-2856450F20C3}"/>
              </a:ext>
            </a:extLst>
          </p:cNvPr>
          <p:cNvCxnSpPr>
            <a:cxnSpLocks/>
          </p:cNvCxnSpPr>
          <p:nvPr/>
        </p:nvCxnSpPr>
        <p:spPr>
          <a:xfrm>
            <a:off x="9523751" y="5040386"/>
            <a:ext cx="925205" cy="170385"/>
          </a:xfrm>
          <a:prstGeom prst="straightConnector1">
            <a:avLst/>
          </a:prstGeom>
          <a:ln>
            <a:solidFill>
              <a:srgbClr val="F8A0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fik 83" descr="Balkendiagramm">
            <a:extLst>
              <a:ext uri="{FF2B5EF4-FFF2-40B4-BE49-F238E27FC236}">
                <a16:creationId xmlns:a16="http://schemas.microsoft.com/office/drawing/2014/main" id="{B08AB669-3DEA-4970-AF21-63BCB0ED1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90057" y="3405012"/>
            <a:ext cx="748886" cy="748886"/>
          </a:xfrm>
          <a:prstGeom prst="rect">
            <a:avLst/>
          </a:prstGeom>
        </p:spPr>
      </p:pic>
      <p:pic>
        <p:nvPicPr>
          <p:cNvPr id="85" name="Grafik 84" descr="Kreisdiagramm">
            <a:extLst>
              <a:ext uri="{FF2B5EF4-FFF2-40B4-BE49-F238E27FC236}">
                <a16:creationId xmlns:a16="http://schemas.microsoft.com/office/drawing/2014/main" id="{B117B40D-09A6-482B-B16A-1C7B23BCB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0057" y="4158745"/>
            <a:ext cx="752434" cy="752434"/>
          </a:xfrm>
          <a:prstGeom prst="rect">
            <a:avLst/>
          </a:prstGeom>
        </p:spPr>
      </p:pic>
      <p:pic>
        <p:nvPicPr>
          <p:cNvPr id="86" name="Grafik 85" descr="Lupe">
            <a:extLst>
              <a:ext uri="{FF2B5EF4-FFF2-40B4-BE49-F238E27FC236}">
                <a16:creationId xmlns:a16="http://schemas.microsoft.com/office/drawing/2014/main" id="{7F589AF1-12D9-4EB1-89CA-2AC3C7657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56319" y="4998254"/>
            <a:ext cx="682624" cy="682624"/>
          </a:xfrm>
          <a:prstGeom prst="rect">
            <a:avLst/>
          </a:prstGeom>
        </p:spPr>
      </p:pic>
      <p:sp>
        <p:nvSpPr>
          <p:cNvPr id="54" name="Inhaltsplatzhalter 3">
            <a:extLst>
              <a:ext uri="{FF2B5EF4-FFF2-40B4-BE49-F238E27FC236}">
                <a16:creationId xmlns:a16="http://schemas.microsoft.com/office/drawing/2014/main" id="{4FDD06D1-F380-4E8A-86D8-70706D33C513}"/>
              </a:ext>
            </a:extLst>
          </p:cNvPr>
          <p:cNvSpPr txBox="1">
            <a:spLocks/>
          </p:cNvSpPr>
          <p:nvPr/>
        </p:nvSpPr>
        <p:spPr>
          <a:xfrm>
            <a:off x="499621" y="1243101"/>
            <a:ext cx="83263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8A03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Extraction</a:t>
            </a:r>
            <a:r>
              <a:rPr lang="de-DE" sz="2000" dirty="0"/>
              <a:t>: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source</a:t>
            </a:r>
            <a:r>
              <a:rPr lang="de-DE" sz="2000" dirty="0"/>
              <a:t>(s), </a:t>
            </a: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formats</a:t>
            </a:r>
            <a:endParaRPr lang="de-DE" sz="2000" dirty="0"/>
          </a:p>
          <a:p>
            <a:r>
              <a:rPr lang="de-DE" sz="2000" dirty="0"/>
              <a:t>Transform: </a:t>
            </a:r>
            <a:r>
              <a:rPr lang="de-DE" sz="2000" dirty="0" err="1"/>
              <a:t>convert</a:t>
            </a:r>
            <a:r>
              <a:rPr lang="de-DE" sz="2000" dirty="0"/>
              <a:t> different </a:t>
            </a:r>
            <a:r>
              <a:rPr lang="de-DE" sz="2000" dirty="0" err="1"/>
              <a:t>data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proper </a:t>
            </a:r>
            <a:r>
              <a:rPr lang="de-DE" sz="2000" dirty="0" err="1"/>
              <a:t>format</a:t>
            </a:r>
            <a:r>
              <a:rPr lang="de-DE" sz="2000" dirty="0"/>
              <a:t>,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storable</a:t>
            </a:r>
            <a:endParaRPr lang="de-DE" sz="2000" dirty="0"/>
          </a:p>
          <a:p>
            <a:r>
              <a:rPr lang="de-DE" sz="2000" dirty="0"/>
              <a:t>Load: </a:t>
            </a:r>
            <a:r>
              <a:rPr lang="de-DE" sz="2000" dirty="0" err="1"/>
              <a:t>load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 </a:t>
            </a:r>
            <a:r>
              <a:rPr lang="de-DE" sz="2000" dirty="0" err="1"/>
              <a:t>database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7558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1136</Words>
  <Application>Microsoft Office PowerPoint</Application>
  <PresentationFormat>Breitbild</PresentationFormat>
  <Paragraphs>275</Paragraphs>
  <Slides>28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CIDFont+F1</vt:lpstr>
      <vt:lpstr>Wingdings</vt:lpstr>
      <vt:lpstr>Office</vt:lpstr>
      <vt:lpstr>PowerPoint-Präsentation</vt:lpstr>
      <vt:lpstr>Table of contents</vt:lpstr>
      <vt:lpstr>Motivation</vt:lpstr>
      <vt:lpstr>Motivation</vt:lpstr>
      <vt:lpstr>Objective of Coria</vt:lpstr>
      <vt:lpstr>Theory: Autonomous Systems</vt:lpstr>
      <vt:lpstr>Theory: Autonomous Systems</vt:lpstr>
      <vt:lpstr>Example of an AS:  Kabel Deutschland</vt:lpstr>
      <vt:lpstr>Theory: ETL Process</vt:lpstr>
      <vt:lpstr>Coria ETL Process</vt:lpstr>
      <vt:lpstr>Data Analysis </vt:lpstr>
      <vt:lpstr>Data Analysis: AS Classification</vt:lpstr>
      <vt:lpstr>Data Analysis: AS Links</vt:lpstr>
      <vt:lpstr>Data Analysis: AS Links</vt:lpstr>
      <vt:lpstr>Data Analysis: AS Geographics</vt:lpstr>
      <vt:lpstr>Data Analysis: AS Geographics</vt:lpstr>
      <vt:lpstr>Data Analysis: Time Series Aspect</vt:lpstr>
      <vt:lpstr>Automated ETL Process:  Current State </vt:lpstr>
      <vt:lpstr>Automated ETL Process:  Development and Integration </vt:lpstr>
      <vt:lpstr>Automated ETL Process:  Live Demo </vt:lpstr>
      <vt:lpstr>Evaluation</vt:lpstr>
      <vt:lpstr>Outlook</vt:lpstr>
      <vt:lpstr>References</vt:lpstr>
      <vt:lpstr>References</vt:lpstr>
      <vt:lpstr> Thank you for your attention!  Questions, Remarks, Feedback? </vt:lpstr>
      <vt:lpstr>Appendix</vt:lpstr>
      <vt:lpstr>Appendix I: A Cusomer Cone </vt:lpstr>
      <vt:lpstr>Appendix II: AS Relationships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Coria - Connectivity Risk Analyzer</dc:title>
  <dc:creator>Berscheid, Theresa Marie</dc:creator>
  <cp:lastModifiedBy>Berscheid, Theresa Marie</cp:lastModifiedBy>
  <cp:revision>98</cp:revision>
  <dcterms:created xsi:type="dcterms:W3CDTF">2018-01-25T15:51:23Z</dcterms:created>
  <dcterms:modified xsi:type="dcterms:W3CDTF">2018-03-17T15:44:29Z</dcterms:modified>
</cp:coreProperties>
</file>